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66" autoAdjust="0"/>
    <p:restoredTop sz="94660"/>
  </p:normalViewPr>
  <p:slideViewPr>
    <p:cSldViewPr snapToGrid="0">
      <p:cViewPr varScale="1">
        <p:scale>
          <a:sx n="50" d="100"/>
          <a:sy n="50" d="100"/>
        </p:scale>
        <p:origin x="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B9EB387-9B9F-4E2F-8EC9-BC6D0538E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B9EB387-9B9F-4E2F-8EC9-BC6D0538E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B9EB387-9B9F-4E2F-8EC9-BC6D0538E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AE43-71CF-4487-8DD9-3CEB99E588A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B387-9B9F-4E2F-8EC9-BC6D0538E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392AE43-71CF-4487-8DD9-3CEB99E588AC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B9EB387-9B9F-4E2F-8EC9-BC6D0538EB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2722" y="2055630"/>
            <a:ext cx="100281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i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Критериальное оценивание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335" y="281352"/>
            <a:ext cx="10982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бюджетное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"Средняя общеобразовательная школа №2"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0652" y="4428979"/>
            <a:ext cx="454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ЮшковаОльга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Александровна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6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53180" y="3302238"/>
            <a:ext cx="4632493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002060"/>
                </a:solidFill>
                <a:effectLst/>
                <a:latin typeface="lucida grande"/>
              </a:rPr>
              <a:t>Определение уровня </a:t>
            </a:r>
            <a:r>
              <a:rPr lang="ru-RU" sz="2000" b="1" i="0" dirty="0" err="1" smtClean="0">
                <a:solidFill>
                  <a:srgbClr val="002060"/>
                </a:solidFill>
                <a:effectLst/>
                <a:latin typeface="lucida grande"/>
              </a:rPr>
              <a:t>сформированности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lucida grande"/>
              </a:rPr>
              <a:t> знаний и учебных навыков при завершении изучения блока учебной информации.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002060"/>
                </a:solidFill>
                <a:effectLst/>
                <a:latin typeface="lucida grande"/>
              </a:rPr>
              <a:t>Отметки, выставленные за констатирующие работы, являются основой для определения итоговых отметок по курсу за отчетные периоды (полугодие, год).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8424" y="360202"/>
            <a:ext cx="561557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Виды </a:t>
            </a:r>
            <a:r>
              <a:rPr lang="ru-RU" sz="24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критериального</a:t>
            </a:r>
            <a:r>
              <a:rPr lang="ru-RU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 оценивания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8249" y="1074509"/>
            <a:ext cx="3818481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Критериальное</a:t>
            </a:r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 оценивание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90712" y="1679580"/>
            <a:ext cx="1954766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Формирующее </a:t>
            </a:r>
          </a:p>
          <a:p>
            <a:pPr algn="ctr"/>
            <a:r>
              <a:rPr lang="ru-RU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(текущее) </a:t>
            </a:r>
          </a:p>
          <a:p>
            <a:pPr algn="ctr"/>
            <a:r>
              <a:rPr lang="ru-RU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оценивание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19623" y="1606374"/>
            <a:ext cx="2212657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Констатирующее </a:t>
            </a:r>
          </a:p>
          <a:p>
            <a:pPr algn="ctr"/>
            <a:r>
              <a:rPr lang="ru-RU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(итоговое) </a:t>
            </a:r>
          </a:p>
          <a:p>
            <a:pPr algn="ctr"/>
            <a:r>
              <a:rPr lang="ru-RU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оценивание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083" y="3334669"/>
            <a:ext cx="4487594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002060"/>
                </a:solidFill>
                <a:latin typeface="lucida grande"/>
              </a:rPr>
              <a:t>Определение текущего уровня усвоения знаний и навыков в процессе повседневной работы в классе.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0" dirty="0" smtClean="0">
                <a:solidFill>
                  <a:srgbClr val="002060"/>
                </a:solidFill>
                <a:latin typeface="lucida grande"/>
              </a:rPr>
              <a:t>Формирующие оценки не влияют на итоговые оценки, и это позволяет снять страх у учащихся перед ошибками, которые неизбежны при первоначальном усвоении материала.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>
            <a:stCxn id="4" idx="1"/>
            <a:endCxn id="5" idx="0"/>
          </p:cNvCxnSpPr>
          <p:nvPr/>
        </p:nvCxnSpPr>
        <p:spPr>
          <a:xfrm flipH="1">
            <a:off x="2568095" y="1274564"/>
            <a:ext cx="1910154" cy="40501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3"/>
          </p:cNvCxnSpPr>
          <p:nvPr/>
        </p:nvCxnSpPr>
        <p:spPr>
          <a:xfrm>
            <a:off x="8296730" y="1274564"/>
            <a:ext cx="1720727" cy="33181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2568095" y="2602910"/>
            <a:ext cx="0" cy="83023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 flipH="1">
            <a:off x="10125951" y="2529704"/>
            <a:ext cx="1" cy="77253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1 сентября Открытки картинки в гостевую бесплатн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07" r="16000"/>
          <a:stretch/>
        </p:blipFill>
        <p:spPr bwMode="auto">
          <a:xfrm>
            <a:off x="5012338" y="4341075"/>
            <a:ext cx="2088107" cy="2062576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7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48215" y="2123951"/>
            <a:ext cx="3134885" cy="224676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/>
                <a:latin typeface="lucida grande"/>
              </a:rPr>
              <a:t>Оценивают у учащихся только то, чему учили, так как критерий оценивания представляет конкретное выражение учебных целей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7908" y="2593868"/>
            <a:ext cx="231646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Практическая </a:t>
            </a:r>
          </a:p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значимость </a:t>
            </a:r>
          </a:p>
          <a:p>
            <a:pPr algn="ctr"/>
            <a:r>
              <a:rPr lang="ru-RU" sz="20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критериального</a:t>
            </a:r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 </a:t>
            </a:r>
          </a:p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оценивания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4864" y="442564"/>
            <a:ext cx="3139521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/>
                <a:latin typeface="lucida grande"/>
              </a:rPr>
              <a:t>Оценивается только работа учащегося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1633" y="1575738"/>
            <a:ext cx="2802435" cy="2862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/>
                <a:latin typeface="lucida grande"/>
              </a:rPr>
              <a:t>Работа учащегося сравнивается с образцом (эталоном) правильно выполненной работы, который известен учащимся заранее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236" y="5422279"/>
            <a:ext cx="5174022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/>
                <a:latin typeface="lucida grande"/>
              </a:rPr>
              <a:t>Учащемуся известен четкий алгоритм выведения оценки, по которому он сам может определить уровень своей работы и информировать родителей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5878035" y="1171180"/>
            <a:ext cx="416212" cy="1422687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3499890" y="3023575"/>
            <a:ext cx="1352195" cy="464024"/>
          </a:xfrm>
          <a:prstGeom prst="lef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7320197" y="3023575"/>
            <a:ext cx="1428018" cy="464024"/>
          </a:xfrm>
          <a:prstGeom prst="right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915545" y="3973957"/>
            <a:ext cx="450376" cy="1391672"/>
          </a:xfrm>
          <a:prstGeom prst="downArrow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8" descr="Настоящий учитель: кто он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464" y="4692178"/>
            <a:ext cx="2015732" cy="198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99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40661" y="3322904"/>
            <a:ext cx="2226892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Критериальное</a:t>
            </a:r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 </a:t>
            </a:r>
          </a:p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оценивание</a:t>
            </a:r>
          </a:p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 позволяет </a:t>
            </a:r>
          </a:p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учителям 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742" y="1354702"/>
            <a:ext cx="3062406" cy="1631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Разработать</a:t>
            </a:r>
            <a:r>
              <a:rPr lang="ru-RU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 критерии, </a:t>
            </a:r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способствующие получению качественных результатов обучения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3377" y="3620180"/>
            <a:ext cx="3010771" cy="1631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Иметь оперативную информацию для анализа и планирования своей деятельности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8364" y="5791963"/>
            <a:ext cx="2705484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/>
                <a:latin typeface="lucida grande"/>
              </a:rPr>
              <a:t>Улучшить качество </a:t>
            </a:r>
          </a:p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/>
                <a:latin typeface="lucida grande"/>
              </a:rPr>
              <a:t>преподавания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64119" y="339041"/>
            <a:ext cx="3526974" cy="19389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Выстраивать индивидуальную траекторию обучения каждого ученика с учетом его индивидуальных особенностей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24099" y="3051702"/>
            <a:ext cx="3080242" cy="1631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Использовать разнообразные подходы и инструменты оценивания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25465" y="1493202"/>
            <a:ext cx="3421057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Вносить предложения по совершенствованию содержания учебной программы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>
            <a:stCxn id="3" idx="0"/>
          </p:cNvCxnSpPr>
          <p:nvPr/>
        </p:nvCxnSpPr>
        <p:spPr>
          <a:xfrm flipH="1" flipV="1">
            <a:off x="3453331" y="2114083"/>
            <a:ext cx="2500776" cy="120882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0"/>
            <a:endCxn id="10" idx="1"/>
          </p:cNvCxnSpPr>
          <p:nvPr/>
        </p:nvCxnSpPr>
        <p:spPr>
          <a:xfrm flipV="1">
            <a:off x="5954107" y="2154922"/>
            <a:ext cx="2371358" cy="116798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0"/>
            <a:endCxn id="8" idx="2"/>
          </p:cNvCxnSpPr>
          <p:nvPr/>
        </p:nvCxnSpPr>
        <p:spPr>
          <a:xfrm flipH="1" flipV="1">
            <a:off x="5927606" y="2278033"/>
            <a:ext cx="26501" cy="104487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1"/>
            <a:endCxn id="6" idx="3"/>
          </p:cNvCxnSpPr>
          <p:nvPr/>
        </p:nvCxnSpPr>
        <p:spPr>
          <a:xfrm flipH="1">
            <a:off x="3384148" y="3984624"/>
            <a:ext cx="1456513" cy="45116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3"/>
            <a:endCxn id="9" idx="1"/>
          </p:cNvCxnSpPr>
          <p:nvPr/>
        </p:nvCxnSpPr>
        <p:spPr>
          <a:xfrm flipV="1">
            <a:off x="7067553" y="3867310"/>
            <a:ext cx="1256546" cy="11731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</p:cNvCxnSpPr>
          <p:nvPr/>
        </p:nvCxnSpPr>
        <p:spPr>
          <a:xfrm>
            <a:off x="5954107" y="4646343"/>
            <a:ext cx="0" cy="114562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18" descr="Как представлять опыт работы учителя - Картинка 9497/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2588" y="4994030"/>
            <a:ext cx="2232528" cy="1670628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948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63316" y="2729321"/>
            <a:ext cx="2226892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Критериальное</a:t>
            </a:r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 </a:t>
            </a:r>
          </a:p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оценивание </a:t>
            </a:r>
          </a:p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позволяет </a:t>
            </a:r>
          </a:p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учащимся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818" y="649341"/>
            <a:ext cx="4099659" cy="1631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Использовать многообразие стилей обучения, типов мыслительной деятельности и способностей для выражения своего понимания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83690" y="787840"/>
            <a:ext cx="3975172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Знать и понимать критерии оценивания для прогнозирования результата, осознавать критерии успеха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00777" y="4613280"/>
            <a:ext cx="2625417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Участвовать в рефлексии, оценивая себя и своих сверстников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88658" y="4329888"/>
            <a:ext cx="3470204" cy="163121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Использовать знания для решения реальных задач, выражать разные точки зрения, критически мыслить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>
            <a:stCxn id="3" idx="0"/>
            <a:endCxn id="4" idx="3"/>
          </p:cNvCxnSpPr>
          <p:nvPr/>
        </p:nvCxnSpPr>
        <p:spPr>
          <a:xfrm flipH="1" flipV="1">
            <a:off x="4708477" y="1464949"/>
            <a:ext cx="1568285" cy="126437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0"/>
            <a:endCxn id="5" idx="1"/>
          </p:cNvCxnSpPr>
          <p:nvPr/>
        </p:nvCxnSpPr>
        <p:spPr>
          <a:xfrm flipV="1">
            <a:off x="6276762" y="1449560"/>
            <a:ext cx="1406928" cy="127976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 flipH="1">
            <a:off x="4426194" y="4052760"/>
            <a:ext cx="1850568" cy="116068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7" idx="1"/>
          </p:cNvCxnSpPr>
          <p:nvPr/>
        </p:nvCxnSpPr>
        <p:spPr>
          <a:xfrm>
            <a:off x="6276762" y="4052760"/>
            <a:ext cx="1911896" cy="109273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0" descr="Создание gif-анимации в редакторе Adobe Photoshop c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843" y="4954479"/>
            <a:ext cx="2289165" cy="170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191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0898079"/>
              </p:ext>
            </p:extLst>
          </p:nvPr>
        </p:nvGraphicFramePr>
        <p:xfrm>
          <a:off x="3002508" y="4950775"/>
          <a:ext cx="6291618" cy="800100"/>
        </p:xfrm>
        <a:graphic>
          <a:graphicData uri="http://schemas.openxmlformats.org/drawingml/2006/table">
            <a:tbl>
              <a:tblPr/>
              <a:tblGrid>
                <a:gridCol w="62916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 smtClean="0">
                          <a:effectLst/>
                          <a:latin typeface="inherit"/>
                        </a:rPr>
                        <a:t> </a:t>
                      </a:r>
                      <a:r>
                        <a:rPr lang="ru-RU" sz="20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nherit"/>
                        </a:rPr>
                        <a:t>Обеспечивать ребенку поддержку </a:t>
                      </a:r>
                      <a:endParaRPr lang="ru-RU" sz="2000" b="1" i="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nherit"/>
                      </a:endParaRPr>
                    </a:p>
                    <a:p>
                      <a:pPr algn="ctr"/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nherit"/>
                        </a:rPr>
                        <a:t>в </a:t>
                      </a:r>
                      <a:r>
                        <a:rPr lang="ru-RU" sz="20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nherit"/>
                        </a:rPr>
                        <a:t>процессе </a:t>
                      </a:r>
                      <a:r>
                        <a:rPr lang="ru-RU" sz="2000" b="1" i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nherit"/>
                        </a:rPr>
                        <a:t>обучения</a:t>
                      </a:r>
                      <a:endParaRPr lang="ru-RU" sz="2000" b="1" i="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nherit"/>
                      </a:endParaRP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838910" y="2476410"/>
            <a:ext cx="2226892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Критериальное</a:t>
            </a:r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</a:t>
            </a:r>
          </a:p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оценивание </a:t>
            </a:r>
          </a:p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позволяет </a:t>
            </a:r>
          </a:p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родителям</a:t>
            </a:r>
            <a:endParaRPr lang="ru-RU" sz="20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heri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495" y="1304729"/>
            <a:ext cx="3971793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Получать доказательства</a:t>
            </a:r>
          </a:p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уровня </a:t>
            </a:r>
            <a:r>
              <a:rPr lang="ru-RU" sz="2000" b="1" i="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обученности</a:t>
            </a:r>
            <a:r>
              <a:rPr lang="ru-RU" sz="20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 ребенка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04294" y="1304727"/>
            <a:ext cx="3163687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/>
                <a:latin typeface="inherit"/>
              </a:rPr>
              <a:t>Отслеживать прогресс </a:t>
            </a:r>
          </a:p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/>
                <a:latin typeface="inherit"/>
              </a:rPr>
              <a:t>в обучении ребенка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>
            <a:off x="5952356" y="3799849"/>
            <a:ext cx="0" cy="115428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0"/>
            <a:endCxn id="4" idx="3"/>
          </p:cNvCxnSpPr>
          <p:nvPr/>
        </p:nvCxnSpPr>
        <p:spPr>
          <a:xfrm flipH="1" flipV="1">
            <a:off x="4242288" y="1658672"/>
            <a:ext cx="1710068" cy="81773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0"/>
          </p:cNvCxnSpPr>
          <p:nvPr/>
        </p:nvCxnSpPr>
        <p:spPr>
          <a:xfrm flipV="1">
            <a:off x="5952356" y="1627894"/>
            <a:ext cx="1898453" cy="84851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4" descr="Всероссийская олимпиада русский язык школьный тур 2011 2012 10 класс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0889" y="263370"/>
            <a:ext cx="1495330" cy="1405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23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9241" y="546795"/>
            <a:ext cx="90178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оценивании развивается познавательный интерес ребенка, желание учиться, трудиться и быть успешным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tapisarevskaya.rusedu.net/gallery/1415/1_oranzhev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226" y="1941340"/>
            <a:ext cx="3831382" cy="35169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3230" y="5654264"/>
            <a:ext cx="806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Благодарю за внимание!!!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000" y="2180492"/>
            <a:ext cx="11277600" cy="3895295"/>
          </a:xfrm>
        </p:spPr>
        <p:txBody>
          <a:bodyPr/>
          <a:lstStyle/>
          <a:p>
            <a:r>
              <a:rPr lang="ru-RU" dirty="0" smtClean="0"/>
              <a:t>Показать способы набора критерий для оценивания работ или деятельности обучающихся.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000" y="597877"/>
            <a:ext cx="11277600" cy="668215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Цель: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35431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388" y="1278551"/>
            <a:ext cx="828515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Цели оценивания: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достижения учащимися краткосрочных целей и результатов обучения в соответствии с учебной программой;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оперативной взаимосвязи между учителем и учеником для выявления особенностей организации учебного процесса и усвоения учебного материала;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8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коррективов в организацию учебного процесса.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1922" y="305303"/>
            <a:ext cx="554562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Цели, задачи и принципы оценивания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cs306812.userapi.com/v306812402/2ff2/ojQGIvtF-C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2985" y="1583279"/>
            <a:ext cx="2923139" cy="37067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19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279927" y="4867422"/>
            <a:ext cx="1810190" cy="137863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79927" y="5319326"/>
            <a:ext cx="2060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73753" y="296256"/>
            <a:ext cx="276210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0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Задачи оценивания 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0634" y="5026938"/>
            <a:ext cx="3000936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уровня подготовки каждого ученика на каждом этапе учебного процесса.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3705" y="2525495"/>
            <a:ext cx="3258771" cy="203132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индивидуального прогресса и коррекция индивидуальной траектории развития ученика для достижения планируемых результатов обучения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4388" y="956603"/>
            <a:ext cx="3097750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Мотивирование учащихся на устранение имеющихся пробелов в усвоении учебной программы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99361" y="739939"/>
            <a:ext cx="3218643" cy="147732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Дифференцирование значимости оценок, полученных за выполнение различных видов деятельности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99193" y="3302790"/>
            <a:ext cx="2232363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Отслеживание эффективности учебной программы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08474" y="5182124"/>
            <a:ext cx="3147147" cy="92333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обратной связи между учителем, учеником и родителями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20572147">
            <a:off x="5275374" y="2124943"/>
            <a:ext cx="642841" cy="282378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662867">
            <a:off x="4508392" y="3617150"/>
            <a:ext cx="673786" cy="177193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246666" y="4800116"/>
            <a:ext cx="677717" cy="144173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872423">
            <a:off x="6559892" y="2220512"/>
            <a:ext cx="675433" cy="272983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2641721">
            <a:off x="7219859" y="3637498"/>
            <a:ext cx="704130" cy="169495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>
            <a:off x="7184862" y="5150023"/>
            <a:ext cx="1320525" cy="709819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9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634125"/>
              </p:ext>
            </p:extLst>
          </p:nvPr>
        </p:nvGraphicFramePr>
        <p:xfrm>
          <a:off x="1132344" y="931351"/>
          <a:ext cx="10363200" cy="3604260"/>
        </p:xfrm>
        <a:graphic>
          <a:graphicData uri="http://schemas.openxmlformats.org/drawingml/2006/table">
            <a:tbl>
              <a:tblPr/>
              <a:tblGrid>
                <a:gridCol w="10363200"/>
              </a:tblGrid>
              <a:tr h="0">
                <a:tc>
                  <a:txBody>
                    <a:bodyPr/>
                    <a:lstStyle/>
                    <a:p>
                      <a:r>
                        <a:rPr lang="ru-RU" sz="3200" b="1" i="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nherit"/>
                        </a:rPr>
                        <a:t>Принцип 1 </a:t>
                      </a:r>
                      <a:endParaRPr lang="ru-RU" sz="32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inherit"/>
                      </a:endParaRPr>
                    </a:p>
                    <a:p>
                      <a:r>
                        <a:rPr lang="ru-RU" sz="3200" b="1" i="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nherit"/>
                        </a:rPr>
                        <a:t>*Цель </a:t>
                      </a:r>
                      <a:r>
                        <a:rPr lang="ru-RU" sz="3200" b="1" i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inherit"/>
                        </a:rPr>
                        <a:t>оценивания не в определении, кто лучше, а кто хуже, а в создании условий для достижения учащимися наивысших результатов. *Оценивание является неотъемлемой частью непрерывного процесса: планирование-обучение- оценивание-планирование-... </a:t>
                      </a:r>
                    </a:p>
                  </a:txBody>
                  <a:tcPr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69914" y="291466"/>
            <a:ext cx="371524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Принципы оценивания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Анимашки на тему &quot;Школа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849" y="4805898"/>
            <a:ext cx="2286000" cy="1638300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76246" y="5217241"/>
            <a:ext cx="82779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показателями успешности ребенка являются личная динамика развития и желание учиться</a:t>
            </a:r>
            <a:endParaRPr lang="ru-RU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9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0193" y="893374"/>
            <a:ext cx="89347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Принцип 2 </a:t>
            </a:r>
          </a:p>
          <a:p>
            <a:r>
              <a:rPr lang="ru-RU" sz="32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*Оцениваемый и оценивающий должны заранее знать условия и критерии оценивания, которые должны быть предельно ясными для того и другого.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06521" y="347028"/>
            <a:ext cx="371524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Принципы оценивания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2" descr="Результаты Олимпи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01" y="3813679"/>
            <a:ext cx="3127495" cy="2309879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91982" y="4493094"/>
            <a:ext cx="667624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оценивания дает возможность всем детям активно участвовать в процессе обучения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7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2118" y="1080530"/>
            <a:ext cx="99173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Принцип 3 </a:t>
            </a:r>
          </a:p>
          <a:p>
            <a:r>
              <a:rPr lang="ru-RU" sz="32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* Условия и критерии оценивания должны быть достаточно многообразны, чтобы получить наиболее объективную информацию о состоянии развития ребенка, достижении им ранее запланированных результатов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4927" y="496443"/>
            <a:ext cx="371524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Принципы оценивания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0" descr="Пуст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88" y="4121807"/>
            <a:ext cx="2702216" cy="2443972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5735" y="4858705"/>
            <a:ext cx="800451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 показатели успешности ребенка возможно только в условиях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9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756" y="1097537"/>
            <a:ext cx="1014938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Принцип 4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Важнейший этап процедуры оценивания: обратная связь между оценивающим и оцениваемым.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*</a:t>
            </a:r>
            <a:r>
              <a:rPr lang="ru-RU" sz="28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Не только учитель, но и ребенок должен представлять себе то, над чем ему необходимо работать в ближайшее время. 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1006" y="538405"/>
            <a:ext cx="371524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FF0000"/>
                </a:solidFill>
                <a:effectLst/>
                <a:latin typeface="lucida grande"/>
              </a:rPr>
              <a:t>Принципы оценивания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Проходной балл. анимации для школьных презентаций Поступаем вместе. Форум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47" y="3910818"/>
            <a:ext cx="2041241" cy="275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9809" y="4683314"/>
            <a:ext cx="796231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 лежит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критериальный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– определение степени индивидуального приближения ученика к ожидаемым результатам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5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2975" y="928516"/>
            <a:ext cx="101630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Принцип 5 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* </a:t>
            </a:r>
            <a:r>
              <a:rPr lang="ru-RU" sz="3200" b="1" i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Оценивая ту или иную свою способность знать, понимать или делать что-то, поступать соответствующим образом, ребенок должен всегда иметь перед собой ролевую модель.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61670" y="373638"/>
            <a:ext cx="371524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ru-RU" sz="2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</a:rPr>
              <a:t>Принципы оценивания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6" descr="Дополнительный раздел: Проясняйте детям слова по Русскому язы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377" y="3777003"/>
            <a:ext cx="3318347" cy="2469052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29154" y="4461978"/>
            <a:ext cx="6653133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Критериальная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оценивания – процесс, основанный на сравнении учебных достижений учащихся по четко разработанным критериям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2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610</TotalTime>
  <Words>667</Words>
  <Application>Microsoft Office PowerPoint</Application>
  <PresentationFormat>Произвольный</PresentationFormat>
  <Paragraphs>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Показать способы набора критерий для оценивания работ или деятельности обучающихся.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</dc:creator>
  <cp:lastModifiedBy>Техник</cp:lastModifiedBy>
  <cp:revision>37</cp:revision>
  <cp:lastPrinted>2017-01-25T03:28:57Z</cp:lastPrinted>
  <dcterms:created xsi:type="dcterms:W3CDTF">2015-03-09T10:28:03Z</dcterms:created>
  <dcterms:modified xsi:type="dcterms:W3CDTF">2018-11-27T16:04:08Z</dcterms:modified>
</cp:coreProperties>
</file>