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5" r:id="rId7"/>
    <p:sldId id="266" r:id="rId8"/>
    <p:sldId id="261" r:id="rId9"/>
    <p:sldId id="262" r:id="rId10"/>
    <p:sldId id="263" r:id="rId11"/>
    <p:sldId id="267" r:id="rId12"/>
    <p:sldId id="264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-35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90FDA-7A9B-4243-A7F1-47401BBCD0B5}" type="datetimeFigureOut">
              <a:rPr lang="ru-RU" smtClean="0"/>
              <a:t>28.08.2020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78A77-564F-41E5-ABC6-72648B957D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87658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90FDA-7A9B-4243-A7F1-47401BBCD0B5}" type="datetimeFigureOut">
              <a:rPr lang="ru-RU" smtClean="0"/>
              <a:t>28.08.2020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78A77-564F-41E5-ABC6-72648B957D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66138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90FDA-7A9B-4243-A7F1-47401BBCD0B5}" type="datetimeFigureOut">
              <a:rPr lang="ru-RU" smtClean="0"/>
              <a:t>28.08.2020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78A77-564F-41E5-ABC6-72648B957D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8484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90FDA-7A9B-4243-A7F1-47401BBCD0B5}" type="datetimeFigureOut">
              <a:rPr lang="ru-RU" smtClean="0"/>
              <a:t>28.08.2020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78A77-564F-41E5-ABC6-72648B957D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31865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90FDA-7A9B-4243-A7F1-47401BBCD0B5}" type="datetimeFigureOut">
              <a:rPr lang="ru-RU" smtClean="0"/>
              <a:t>28.08.2020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78A77-564F-41E5-ABC6-72648B957D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32255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90FDA-7A9B-4243-A7F1-47401BBCD0B5}" type="datetimeFigureOut">
              <a:rPr lang="ru-RU" smtClean="0"/>
              <a:t>28.08.2020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78A77-564F-41E5-ABC6-72648B957D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20570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90FDA-7A9B-4243-A7F1-47401BBCD0B5}" type="datetimeFigureOut">
              <a:rPr lang="ru-RU" smtClean="0"/>
              <a:t>28.08.2020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78A77-564F-41E5-ABC6-72648B957D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2872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90FDA-7A9B-4243-A7F1-47401BBCD0B5}" type="datetimeFigureOut">
              <a:rPr lang="ru-RU" smtClean="0"/>
              <a:t>28.08.2020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78A77-564F-41E5-ABC6-72648B957D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98665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90FDA-7A9B-4243-A7F1-47401BBCD0B5}" type="datetimeFigureOut">
              <a:rPr lang="ru-RU" smtClean="0"/>
              <a:t>28.08.2020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78A77-564F-41E5-ABC6-72648B957D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46597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90FDA-7A9B-4243-A7F1-47401BBCD0B5}" type="datetimeFigureOut">
              <a:rPr lang="ru-RU" smtClean="0"/>
              <a:t>28.08.2020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78A77-564F-41E5-ABC6-72648B957D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33534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90FDA-7A9B-4243-A7F1-47401BBCD0B5}" type="datetimeFigureOut">
              <a:rPr lang="ru-RU" smtClean="0"/>
              <a:t>28.08.2020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78A77-564F-41E5-ABC6-72648B957D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62253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790FDA-7A9B-4243-A7F1-47401BBCD0B5}" type="datetimeFigureOut">
              <a:rPr lang="ru-RU" smtClean="0"/>
              <a:t>28.08.2020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478A77-564F-41E5-ABC6-72648B957D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28657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2656"/>
            <a:ext cx="7772400" cy="4104456"/>
          </a:xfrm>
        </p:spPr>
        <p:txBody>
          <a:bodyPr>
            <a:normAutofit fontScale="90000"/>
          </a:bodyPr>
          <a:lstStyle/>
          <a:p>
            <a:r>
              <a:rPr lang="ru-RU" sz="1800" b="1" dirty="0" smtClean="0"/>
              <a:t/>
            </a:r>
            <a:br>
              <a:rPr lang="ru-RU" sz="1800" b="1" dirty="0" smtClean="0"/>
            </a:br>
            <a:r>
              <a:rPr lang="ru-RU" sz="1800" b="1" dirty="0" smtClean="0"/>
              <a:t/>
            </a:r>
            <a:br>
              <a:rPr lang="ru-RU" sz="1800" b="1" dirty="0" smtClean="0"/>
            </a:br>
            <a:r>
              <a:rPr lang="ru-RU" sz="1800" b="1" dirty="0" smtClean="0">
                <a:solidFill>
                  <a:srgbClr val="FF0000"/>
                </a:solidFill>
              </a:rPr>
              <a:t>Августовский	педагогический	совет </a:t>
            </a:r>
            <a:br>
              <a:rPr lang="ru-RU" sz="1800" b="1" dirty="0" smtClean="0">
                <a:solidFill>
                  <a:srgbClr val="FF0000"/>
                </a:solidFill>
              </a:rPr>
            </a:br>
            <a:r>
              <a:rPr lang="ru-RU" sz="1800" b="1" dirty="0" smtClean="0">
                <a:solidFill>
                  <a:srgbClr val="FF0000"/>
                </a:solidFill>
              </a:rPr>
              <a:t>г. Минусинск</a:t>
            </a:r>
            <a:br>
              <a:rPr lang="ru-RU" sz="1800" b="1" dirty="0" smtClean="0">
                <a:solidFill>
                  <a:srgbClr val="FF0000"/>
                </a:solidFill>
              </a:rPr>
            </a:br>
            <a:r>
              <a:rPr lang="ru-RU" sz="1800" b="1" dirty="0" smtClean="0"/>
              <a:t/>
            </a:r>
            <a:br>
              <a:rPr lang="ru-RU" sz="1800" b="1" dirty="0" smtClean="0"/>
            </a:br>
            <a:r>
              <a:rPr lang="ru-RU" sz="2200" b="1" dirty="0" smtClean="0"/>
              <a:t>Тема педсовета: </a:t>
            </a:r>
            <a:r>
              <a:rPr lang="ru-RU" sz="2200" b="1" dirty="0" smtClean="0">
                <a:solidFill>
                  <a:srgbClr val="002060"/>
                </a:solidFill>
              </a:rPr>
              <a:t>«Национальный проект «Образование»: муниципальный уровень реализации»</a:t>
            </a:r>
            <a:br>
              <a:rPr lang="ru-RU" sz="2200" b="1" dirty="0" smtClean="0">
                <a:solidFill>
                  <a:srgbClr val="002060"/>
                </a:solidFill>
              </a:rPr>
            </a:br>
            <a:r>
              <a:rPr lang="ru-RU" sz="2200" b="1" dirty="0">
                <a:solidFill>
                  <a:srgbClr val="002060"/>
                </a:solidFill>
              </a:rPr>
              <a:t/>
            </a:r>
            <a:br>
              <a:rPr lang="ru-RU" sz="2200" b="1" dirty="0">
                <a:solidFill>
                  <a:srgbClr val="002060"/>
                </a:solidFill>
              </a:rPr>
            </a:br>
            <a:r>
              <a:rPr lang="ru-RU" sz="3100" b="1" dirty="0" smtClean="0"/>
              <a:t>Презентация на тему:</a:t>
            </a:r>
            <a:br>
              <a:rPr lang="ru-RU" sz="3100" b="1" dirty="0" smtClean="0"/>
            </a:br>
            <a:r>
              <a:rPr lang="ru-RU" sz="2200" b="1" i="1" dirty="0" smtClean="0">
                <a:solidFill>
                  <a:srgbClr val="FF0000"/>
                </a:solidFill>
              </a:rPr>
              <a:t>«</a:t>
            </a:r>
            <a:r>
              <a:rPr lang="ru-RU" sz="3100" b="1" i="1" dirty="0" smtClean="0">
                <a:solidFill>
                  <a:srgbClr val="FF0000"/>
                </a:solidFill>
              </a:rPr>
              <a:t>Практика</a:t>
            </a:r>
            <a:r>
              <a:rPr lang="ru-RU" sz="2200" b="1" i="1" dirty="0" smtClean="0">
                <a:solidFill>
                  <a:srgbClr val="FF0000"/>
                </a:solidFill>
              </a:rPr>
              <a:t> </a:t>
            </a:r>
            <a:r>
              <a:rPr lang="ru-RU" sz="3100" b="1" i="1" dirty="0">
                <a:solidFill>
                  <a:srgbClr val="FF0000"/>
                </a:solidFill>
              </a:rPr>
              <a:t> </a:t>
            </a:r>
            <a:r>
              <a:rPr lang="ru-RU" sz="3100" b="1" i="1" dirty="0" smtClean="0">
                <a:solidFill>
                  <a:srgbClr val="FF0000"/>
                </a:solidFill>
              </a:rPr>
              <a:t>применения дифференцированного подхода </a:t>
            </a:r>
            <a:r>
              <a:rPr lang="ru-RU" sz="3100" b="1" i="1" dirty="0">
                <a:solidFill>
                  <a:srgbClr val="FF0000"/>
                </a:solidFill>
              </a:rPr>
              <a:t>к</a:t>
            </a:r>
            <a:r>
              <a:rPr lang="ru-RU" sz="3100" b="1" i="1" dirty="0" smtClean="0">
                <a:solidFill>
                  <a:srgbClr val="FF0000"/>
                </a:solidFill>
              </a:rPr>
              <a:t> обучению в системе организации ранней </a:t>
            </a:r>
            <a:r>
              <a:rPr lang="ru-RU" sz="3100" b="1" i="1" dirty="0" err="1" smtClean="0">
                <a:solidFill>
                  <a:srgbClr val="FF0000"/>
                </a:solidFill>
              </a:rPr>
              <a:t>профилизации</a:t>
            </a:r>
            <a:r>
              <a:rPr lang="ru-RU" sz="3100" b="1" i="1" dirty="0" smtClean="0">
                <a:solidFill>
                  <a:srgbClr val="FF0000"/>
                </a:solidFill>
              </a:rPr>
              <a:t> школьников»</a:t>
            </a: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4860032" y="4581128"/>
            <a:ext cx="3528392" cy="1728192"/>
          </a:xfrm>
        </p:spPr>
        <p:txBody>
          <a:bodyPr>
            <a:normAutofit fontScale="62500" lnSpcReduction="20000"/>
          </a:bodyPr>
          <a:lstStyle/>
          <a:p>
            <a:pPr algn="l"/>
            <a:r>
              <a:rPr lang="ru-RU" sz="2900" b="1" dirty="0" smtClean="0">
                <a:solidFill>
                  <a:schemeClr val="tx1"/>
                </a:solidFill>
              </a:rPr>
              <a:t>Составитель:</a:t>
            </a:r>
          </a:p>
          <a:p>
            <a:pPr algn="l"/>
            <a:r>
              <a:rPr lang="ru-RU" sz="2900" b="1" dirty="0" smtClean="0">
                <a:solidFill>
                  <a:srgbClr val="002060"/>
                </a:solidFill>
              </a:rPr>
              <a:t>учитель русского языка</a:t>
            </a:r>
          </a:p>
          <a:p>
            <a:pPr algn="l"/>
            <a:r>
              <a:rPr lang="ru-RU" sz="2900" b="1" dirty="0" smtClean="0">
                <a:solidFill>
                  <a:srgbClr val="002060"/>
                </a:solidFill>
              </a:rPr>
              <a:t>и литературы Никонова О.И. </a:t>
            </a:r>
          </a:p>
          <a:p>
            <a:pPr algn="l"/>
            <a:r>
              <a:rPr lang="ru-RU" sz="2900" b="1" dirty="0" smtClean="0">
                <a:solidFill>
                  <a:schemeClr val="tx1"/>
                </a:solidFill>
              </a:rPr>
              <a:t>Учебное заведение:</a:t>
            </a:r>
          </a:p>
          <a:p>
            <a:pPr algn="l"/>
            <a:r>
              <a:rPr lang="ru-RU" sz="2900" b="1" dirty="0" smtClean="0">
                <a:solidFill>
                  <a:srgbClr val="002060"/>
                </a:solidFill>
              </a:rPr>
              <a:t>МОБУ «СОШ № 2» г. Минусинска</a:t>
            </a:r>
          </a:p>
          <a:p>
            <a:pPr algn="l"/>
            <a:endParaRPr lang="ru-RU" sz="2800" b="1" dirty="0" smtClean="0">
              <a:solidFill>
                <a:srgbClr val="002060"/>
              </a:solidFill>
            </a:endParaRPr>
          </a:p>
          <a:p>
            <a:pPr algn="l"/>
            <a:endParaRPr lang="ru-RU" sz="28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42656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Autofit/>
          </a:bodyPr>
          <a:lstStyle/>
          <a:p>
            <a:r>
              <a:rPr lang="ru-RU" sz="2400" b="1" dirty="0" smtClean="0"/>
              <a:t>Результаты на конец учебного года</a:t>
            </a:r>
            <a:endParaRPr lang="ru-RU" sz="2400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53917881"/>
              </p:ext>
            </p:extLst>
          </p:nvPr>
        </p:nvGraphicFramePr>
        <p:xfrm>
          <a:off x="457200" y="765175"/>
          <a:ext cx="8229600" cy="3403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Этапы</a:t>
                      </a:r>
                      <a:r>
                        <a:rPr lang="ru-RU" baseline="0" dirty="0" smtClean="0"/>
                        <a:t> обучения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Группа 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Группа 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Группа С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/>
                        <a:t>Стартовая диагностика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34%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59%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i="1" dirty="0" smtClean="0"/>
                        <a:t>Итого</a:t>
                      </a:r>
                      <a:endParaRPr lang="ru-RU" b="1" i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41%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/>
                        <a:t>Промежуточная диагностика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11%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37%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52%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i="1" dirty="0" smtClean="0"/>
                        <a:t>Итого</a:t>
                      </a:r>
                      <a:endParaRPr lang="ru-RU" b="1" i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48%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/>
                        <a:t>Итоговая диагностика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15%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48%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37%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63%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605872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Результаты: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ru-RU" b="1" dirty="0" smtClean="0"/>
              <a:t>повысилось качество усвоения обучающимися учебного материала на разных уровнях;</a:t>
            </a:r>
          </a:p>
          <a:p>
            <a:r>
              <a:rPr lang="ru-RU" b="1" dirty="0"/>
              <a:t>о</a:t>
            </a:r>
            <a:r>
              <a:rPr lang="ru-RU" b="1" dirty="0" smtClean="0"/>
              <a:t>тмечен рост  познавательной активности;</a:t>
            </a:r>
          </a:p>
          <a:p>
            <a:r>
              <a:rPr lang="ru-RU" b="1" dirty="0"/>
              <a:t>у</a:t>
            </a:r>
            <a:r>
              <a:rPr lang="ru-RU" b="1" dirty="0" smtClean="0"/>
              <a:t>чащиеся способны проявлять навыки самоопределения, самоорганизации, самоконтроля в условиях индивидуальной и совместной работы, в рамках сотрудничества с учителем и сверстниками.</a:t>
            </a:r>
          </a:p>
          <a:p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3300495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ru-RU" sz="4800" b="1" i="1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ru-RU" sz="4800" b="1" i="1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ru-RU" sz="4800" b="1" i="1" smtClean="0">
                <a:solidFill>
                  <a:srgbClr val="FF0000"/>
                </a:solidFill>
              </a:rPr>
              <a:t>Спасибо за внимание!</a:t>
            </a:r>
            <a:endParaRPr lang="ru-RU" sz="4800" b="1" i="1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ru-RU" sz="4800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11581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Дифференцированный подход в обучении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4000" b="1" dirty="0" smtClean="0"/>
              <a:t>Цель: </a:t>
            </a:r>
          </a:p>
          <a:p>
            <a:pPr marL="0" indent="0">
              <a:buNone/>
            </a:pPr>
            <a:r>
              <a:rPr lang="ru-RU" sz="4000" b="1" dirty="0" smtClean="0">
                <a:solidFill>
                  <a:srgbClr val="002060"/>
                </a:solidFill>
              </a:rPr>
              <a:t>«предоставить возможность обучающимся овладеть более высоким (по сравнению с базовым) уровнем достижений» </a:t>
            </a:r>
            <a:r>
              <a:rPr lang="ru-RU" sz="4000" b="1" dirty="0" smtClean="0"/>
              <a:t>(ООП ООО  МОБУ «СОШ № 2» г. Минусинска).</a:t>
            </a:r>
            <a:endParaRPr lang="ru-RU" sz="40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73998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476672"/>
            <a:ext cx="8343350" cy="6120680"/>
          </a:xfrm>
        </p:spPr>
        <p:txBody>
          <a:bodyPr/>
          <a:lstStyle/>
          <a:p>
            <a:pPr marL="0" indent="0" algn="ctr"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987824" y="548680"/>
            <a:ext cx="3600400" cy="432048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ДИФФЕРЕНЦИАЦИЯ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98893" y="1412776"/>
            <a:ext cx="3600400" cy="432048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ВНУТРЕННЯЯ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788024" y="1412776"/>
            <a:ext cx="3600400" cy="432048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ВНЕШНЯЯ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11560" y="2204864"/>
            <a:ext cx="3600400" cy="72008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chemeClr val="tx1"/>
                </a:solidFill>
              </a:rPr>
              <a:t>Деление одного классного коллектива на группы</a:t>
            </a:r>
            <a:endParaRPr lang="ru-RU" b="1" i="1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820655" y="2204864"/>
            <a:ext cx="3600400" cy="72008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chemeClr val="tx1"/>
                </a:solidFill>
              </a:rPr>
              <a:t>Создание особых типов школ и классов (профильный класс)</a:t>
            </a:r>
            <a:endParaRPr lang="ru-RU" b="1" i="1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70176" y="3573016"/>
            <a:ext cx="1008112" cy="72008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Группа</a:t>
            </a:r>
          </a:p>
          <a:p>
            <a:pPr algn="ctr"/>
            <a:r>
              <a:rPr lang="ru-RU" b="1" dirty="0">
                <a:solidFill>
                  <a:srgbClr val="FF0000"/>
                </a:solidFill>
              </a:rPr>
              <a:t>С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3491880" y="3601366"/>
            <a:ext cx="1008112" cy="72008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Группа А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195736" y="3595436"/>
            <a:ext cx="1008112" cy="72008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Группа В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856084" y="4661256"/>
            <a:ext cx="3600400" cy="36004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Уровень подготовки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25560" y="5517232"/>
            <a:ext cx="1728192" cy="504056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обязательный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2699792" y="5517990"/>
            <a:ext cx="1728192" cy="504056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повышенный</a:t>
            </a:r>
            <a:endParaRPr lang="ru-RU" b="1" dirty="0">
              <a:solidFill>
                <a:srgbClr val="FF0000"/>
              </a:solidFill>
            </a:endParaRPr>
          </a:p>
        </p:txBody>
      </p:sp>
      <p:cxnSp>
        <p:nvCxnSpPr>
          <p:cNvPr id="16" name="Прямая со стрелкой 15"/>
          <p:cNvCxnSpPr/>
          <p:nvPr/>
        </p:nvCxnSpPr>
        <p:spPr>
          <a:xfrm flipH="1">
            <a:off x="2699792" y="980728"/>
            <a:ext cx="1944216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>
            <a:off x="5004048" y="980728"/>
            <a:ext cx="1800200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>
            <a:off x="2699792" y="1844824"/>
            <a:ext cx="0" cy="360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>
            <a:off x="6804248" y="1844824"/>
            <a:ext cx="0" cy="360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>
            <a:off x="1213276" y="3284984"/>
            <a:ext cx="288601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>
            <a:endCxn id="11" idx="0"/>
          </p:cNvCxnSpPr>
          <p:nvPr/>
        </p:nvCxnSpPr>
        <p:spPr>
          <a:xfrm>
            <a:off x="2699792" y="2924944"/>
            <a:ext cx="0" cy="67049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>
            <a:off x="1213276" y="3284984"/>
            <a:ext cx="0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>
            <a:off x="4099293" y="3284984"/>
            <a:ext cx="0" cy="31638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>
            <a:off x="1213276" y="4315516"/>
            <a:ext cx="0" cy="3457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>
            <a:stCxn id="11" idx="2"/>
          </p:cNvCxnSpPr>
          <p:nvPr/>
        </p:nvCxnSpPr>
        <p:spPr>
          <a:xfrm>
            <a:off x="2699792" y="4315516"/>
            <a:ext cx="0" cy="3457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>
            <a:off x="4099293" y="4321446"/>
            <a:ext cx="0" cy="33981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/>
          <p:nvPr/>
        </p:nvCxnSpPr>
        <p:spPr>
          <a:xfrm>
            <a:off x="1213276" y="5021296"/>
            <a:ext cx="0" cy="4966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>
            <a:stCxn id="12" idx="2"/>
          </p:cNvCxnSpPr>
          <p:nvPr/>
        </p:nvCxnSpPr>
        <p:spPr>
          <a:xfrm>
            <a:off x="2656284" y="5021296"/>
            <a:ext cx="835596" cy="4959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единительная линия 51"/>
          <p:cNvCxnSpPr/>
          <p:nvPr/>
        </p:nvCxnSpPr>
        <p:spPr>
          <a:xfrm flipH="1">
            <a:off x="3491880" y="5021296"/>
            <a:ext cx="607413" cy="4959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 стрелкой 53"/>
          <p:cNvCxnSpPr/>
          <p:nvPr/>
        </p:nvCxnSpPr>
        <p:spPr>
          <a:xfrm>
            <a:off x="1853752" y="5770018"/>
            <a:ext cx="8025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единительная линия 55"/>
          <p:cNvCxnSpPr>
            <a:stCxn id="14" idx="3"/>
          </p:cNvCxnSpPr>
          <p:nvPr/>
        </p:nvCxnSpPr>
        <p:spPr>
          <a:xfrm flipV="1">
            <a:off x="4427984" y="5769260"/>
            <a:ext cx="2520280" cy="75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 стрелкой 57"/>
          <p:cNvCxnSpPr/>
          <p:nvPr/>
        </p:nvCxnSpPr>
        <p:spPr>
          <a:xfrm flipV="1">
            <a:off x="6948264" y="2924944"/>
            <a:ext cx="0" cy="284507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214766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25155793"/>
              </p:ext>
            </p:extLst>
          </p:nvPr>
        </p:nvGraphicFramePr>
        <p:xfrm>
          <a:off x="179388" y="260350"/>
          <a:ext cx="8785230" cy="64261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8356"/>
                <a:gridCol w="3348437"/>
                <a:gridCol w="3348437"/>
              </a:tblGrid>
              <a:tr h="367510">
                <a:tc>
                  <a:txBody>
                    <a:bodyPr/>
                    <a:lstStyle/>
                    <a:p>
                      <a:r>
                        <a:rPr lang="ru-RU" dirty="0" smtClean="0"/>
                        <a:t>ЭТАПЫ</a:t>
                      </a:r>
                      <a:r>
                        <a:rPr lang="ru-RU" baseline="0" dirty="0" smtClean="0"/>
                        <a:t> УРОКА</a:t>
                      </a:r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ФОРМЫ ОРГАНИЗАЦИИ ОБРАЗОВАТЕЛЬНОЙ ДЕЯТЕЛЬНОСТИ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7510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Организационный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002060"/>
                          </a:solidFill>
                        </a:rPr>
                        <a:t>Мотивирование</a:t>
                      </a:r>
                      <a:r>
                        <a:rPr lang="ru-RU" b="1" baseline="0" dirty="0" smtClean="0">
                          <a:solidFill>
                            <a:srgbClr val="002060"/>
                          </a:solidFill>
                        </a:rPr>
                        <a:t> на учебную деятельность</a:t>
                      </a:r>
                      <a:endParaRPr lang="ru-RU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43142">
                <a:tc rowSpan="3">
                  <a:txBody>
                    <a:bodyPr/>
                    <a:lstStyle/>
                    <a:p>
                      <a:endParaRPr lang="ru-RU" b="1" dirty="0" smtClean="0">
                        <a:solidFill>
                          <a:srgbClr val="0070C0"/>
                        </a:solidFill>
                      </a:endParaRPr>
                    </a:p>
                    <a:p>
                      <a:endParaRPr lang="ru-RU" b="1" dirty="0" smtClean="0">
                        <a:solidFill>
                          <a:srgbClr val="0070C0"/>
                        </a:solidFill>
                      </a:endParaRPr>
                    </a:p>
                    <a:p>
                      <a:r>
                        <a:rPr lang="ru-RU" b="1" dirty="0" smtClean="0">
                          <a:solidFill>
                            <a:srgbClr val="0070C0"/>
                          </a:solidFill>
                        </a:rPr>
                        <a:t>Актуализация знаний</a:t>
                      </a:r>
                      <a:endParaRPr lang="ru-RU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0070C0"/>
                          </a:solidFill>
                        </a:rPr>
                        <a:t>Создание проблемной ситуации</a:t>
                      </a:r>
                      <a:endParaRPr lang="ru-RU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751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FF0000"/>
                          </a:solidFill>
                        </a:rPr>
                        <a:t>Группа С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FF0000"/>
                          </a:solidFill>
                        </a:rPr>
                        <a:t>Группа В, А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64314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b="1" dirty="0" smtClean="0">
                          <a:solidFill>
                            <a:srgbClr val="0070C0"/>
                          </a:solidFill>
                        </a:rPr>
                        <a:t>Выполнение задания по аналогии</a:t>
                      </a:r>
                      <a:r>
                        <a:rPr lang="ru-RU" b="1" baseline="0" dirty="0" smtClean="0">
                          <a:solidFill>
                            <a:srgbClr val="0070C0"/>
                          </a:solidFill>
                        </a:rPr>
                        <a:t> с домашней работой</a:t>
                      </a:r>
                      <a:endParaRPr lang="ru-RU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b="1" i="1" dirty="0" smtClean="0">
                          <a:solidFill>
                            <a:schemeClr val="tx1"/>
                          </a:solidFill>
                        </a:rPr>
                        <a:t>Выполнение задания повышенной сложности</a:t>
                      </a:r>
                      <a:endParaRPr lang="ru-RU" b="1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67510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Целеполагание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/>
                      <a:r>
                        <a:rPr lang="ru-RU" b="1" dirty="0" smtClean="0">
                          <a:solidFill>
                            <a:srgbClr val="002060"/>
                          </a:solidFill>
                        </a:rPr>
                        <a:t>Причины</a:t>
                      </a:r>
                      <a:r>
                        <a:rPr lang="ru-RU" b="1" baseline="0" dirty="0" smtClean="0">
                          <a:solidFill>
                            <a:srgbClr val="002060"/>
                          </a:solidFill>
                        </a:rPr>
                        <a:t> затруднения           Проблема                Тема и цель урока</a:t>
                      </a:r>
                      <a:endParaRPr lang="ru-RU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just"/>
                      <a:endParaRPr lang="ru-RU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918774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70C0"/>
                          </a:solidFill>
                        </a:rPr>
                        <a:t>Поиск путей решения проблемы</a:t>
                      </a:r>
                      <a:endParaRPr lang="ru-RU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/>
                      <a:r>
                        <a:rPr lang="ru-RU" b="1" dirty="0" smtClean="0">
                          <a:solidFill>
                            <a:srgbClr val="0070C0"/>
                          </a:solidFill>
                        </a:rPr>
                        <a:t>Планирование путей достижения намеченной цели.</a:t>
                      </a:r>
                      <a:endParaRPr lang="ru-RU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just"/>
                      <a:endParaRPr lang="ru-RU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367510">
                <a:tc rowSpan="3">
                  <a:txBody>
                    <a:bodyPr/>
                    <a:lstStyle/>
                    <a:p>
                      <a:endParaRPr lang="ru-RU" b="1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ru-RU" b="1" smtClean="0">
                          <a:solidFill>
                            <a:schemeClr val="tx1"/>
                          </a:solidFill>
                        </a:rPr>
                        <a:t>Решение </a:t>
                      </a:r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проблемы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FF0000"/>
                          </a:solidFill>
                        </a:rPr>
                        <a:t>Группа С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FF0000"/>
                          </a:solidFill>
                        </a:rPr>
                        <a:t>Группа В,А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91877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b="1" dirty="0" smtClean="0">
                          <a:solidFill>
                            <a:srgbClr val="0070C0"/>
                          </a:solidFill>
                        </a:rPr>
                        <a:t>С</a:t>
                      </a:r>
                      <a:r>
                        <a:rPr lang="ru-RU" b="1" baseline="0" dirty="0" smtClean="0">
                          <a:solidFill>
                            <a:srgbClr val="0070C0"/>
                          </a:solidFill>
                        </a:rPr>
                        <a:t> опорой на содержание параграфа учебника</a:t>
                      </a:r>
                      <a:endParaRPr lang="ru-RU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b="1" i="1" dirty="0" smtClean="0">
                          <a:solidFill>
                            <a:schemeClr val="tx1"/>
                          </a:solidFill>
                        </a:rPr>
                        <a:t>Путём</a:t>
                      </a:r>
                      <a:r>
                        <a:rPr lang="ru-RU" b="1" i="1" baseline="0" dirty="0" smtClean="0">
                          <a:solidFill>
                            <a:schemeClr val="tx1"/>
                          </a:solidFill>
                        </a:rPr>
                        <a:t> собственных умозаключений (без опоры на учебник)</a:t>
                      </a:r>
                      <a:endParaRPr lang="ru-RU" b="1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67510">
                <a:tc vMerge="1">
                  <a:txBody>
                    <a:bodyPr/>
                    <a:lstStyle/>
                    <a:p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/>
                      <a:r>
                        <a:rPr lang="ru-RU" b="1" dirty="0" smtClean="0">
                          <a:solidFill>
                            <a:srgbClr val="002060"/>
                          </a:solidFill>
                        </a:rPr>
                        <a:t>Пробный образец ответа:            учитель             ученик</a:t>
                      </a:r>
                      <a:endParaRPr lang="ru-RU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just"/>
                      <a:endParaRPr lang="ru-RU" b="1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57200">
                <a:tc rowSpan="2"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70C0"/>
                          </a:solidFill>
                        </a:rPr>
                        <a:t>Самостоятельная/</a:t>
                      </a:r>
                    </a:p>
                    <a:p>
                      <a:r>
                        <a:rPr lang="ru-RU" b="1" dirty="0" smtClean="0">
                          <a:solidFill>
                            <a:srgbClr val="0070C0"/>
                          </a:solidFill>
                        </a:rPr>
                        <a:t>коллективная</a:t>
                      </a:r>
                      <a:r>
                        <a:rPr lang="ru-RU" b="1" baseline="0" dirty="0" smtClean="0">
                          <a:solidFill>
                            <a:srgbClr val="0070C0"/>
                          </a:solidFill>
                        </a:rPr>
                        <a:t> работа</a:t>
                      </a:r>
                      <a:endParaRPr lang="ru-RU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FF0000"/>
                          </a:solidFill>
                        </a:rPr>
                        <a:t>Группа С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FF0000"/>
                          </a:solidFill>
                        </a:rPr>
                        <a:t>Группа В,А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4572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b="1" i="1" dirty="0" smtClean="0">
                          <a:solidFill>
                            <a:srgbClr val="0070C0"/>
                          </a:solidFill>
                        </a:rPr>
                        <a:t>Коллективная работа </a:t>
                      </a:r>
                      <a:r>
                        <a:rPr lang="ru-RU" b="1" i="1" dirty="0" smtClean="0">
                          <a:solidFill>
                            <a:schemeClr val="tx1"/>
                          </a:solidFill>
                        </a:rPr>
                        <a:t> (10 мин.)</a:t>
                      </a:r>
                      <a:endParaRPr lang="ru-RU" b="1" i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b="1" i="1" dirty="0" smtClean="0">
                          <a:solidFill>
                            <a:schemeClr val="tx1"/>
                          </a:solidFill>
                        </a:rPr>
                        <a:t>Самостоятельная работа (10 мин.)</a:t>
                      </a:r>
                      <a:endParaRPr lang="ru-RU" b="1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6" name="Прямая со стрелкой 5"/>
          <p:cNvCxnSpPr/>
          <p:nvPr/>
        </p:nvCxnSpPr>
        <p:spPr>
          <a:xfrm>
            <a:off x="4572000" y="2852936"/>
            <a:ext cx="57606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>
            <a:off x="6228184" y="2852936"/>
            <a:ext cx="86409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>
            <a:off x="6372200" y="5445224"/>
            <a:ext cx="64807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279256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88640"/>
            <a:ext cx="8856984" cy="6408712"/>
          </a:xfrm>
        </p:spPr>
        <p:txBody>
          <a:bodyPr/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975948"/>
              </p:ext>
            </p:extLst>
          </p:nvPr>
        </p:nvGraphicFramePr>
        <p:xfrm>
          <a:off x="179512" y="260648"/>
          <a:ext cx="8785230" cy="3566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8356"/>
                <a:gridCol w="3348437"/>
                <a:gridCol w="3348437"/>
              </a:tblGrid>
              <a:tr h="457200">
                <a:tc rowSpan="2">
                  <a:txBody>
                    <a:bodyPr/>
                    <a:lstStyle/>
                    <a:p>
                      <a:endParaRPr lang="ru-RU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FF0000"/>
                          </a:solidFill>
                        </a:rPr>
                        <a:t>Группа С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FF0000"/>
                          </a:solidFill>
                        </a:rPr>
                        <a:t>Группа В,А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4572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b="1" i="1" dirty="0" smtClean="0">
                          <a:solidFill>
                            <a:srgbClr val="0070C0"/>
                          </a:solidFill>
                        </a:rPr>
                        <a:t>Самостоятельная</a:t>
                      </a:r>
                      <a:r>
                        <a:rPr lang="ru-RU" b="1" i="1" baseline="0" dirty="0" smtClean="0">
                          <a:solidFill>
                            <a:srgbClr val="0070C0"/>
                          </a:solidFill>
                        </a:rPr>
                        <a:t> работа  </a:t>
                      </a:r>
                      <a:r>
                        <a:rPr lang="ru-RU" b="1" i="1" baseline="0" dirty="0" smtClean="0">
                          <a:solidFill>
                            <a:schemeClr val="tx1"/>
                          </a:solidFill>
                        </a:rPr>
                        <a:t>(4-5 мин.)</a:t>
                      </a:r>
                      <a:endParaRPr lang="ru-RU" b="1" i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b="1" i="1" dirty="0" smtClean="0">
                          <a:solidFill>
                            <a:schemeClr val="tx1"/>
                          </a:solidFill>
                        </a:rPr>
                        <a:t>Проверка</a:t>
                      </a:r>
                      <a:r>
                        <a:rPr lang="ru-RU" b="1" i="1" baseline="0" dirty="0" smtClean="0">
                          <a:solidFill>
                            <a:schemeClr val="tx1"/>
                          </a:solidFill>
                        </a:rPr>
                        <a:t> работ учащихся группы</a:t>
                      </a:r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70C0"/>
                          </a:solidFill>
                        </a:rPr>
                        <a:t>Систематизация знаний</a:t>
                      </a:r>
                      <a:endParaRPr lang="ru-RU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/>
                      <a:r>
                        <a:rPr lang="ru-RU" b="1" i="0" dirty="0" smtClean="0">
                          <a:solidFill>
                            <a:srgbClr val="002060"/>
                          </a:solidFill>
                        </a:rPr>
                        <a:t>Задание</a:t>
                      </a:r>
                      <a:r>
                        <a:rPr lang="ru-RU" b="1" i="0" baseline="0" dirty="0" smtClean="0">
                          <a:solidFill>
                            <a:srgbClr val="002060"/>
                          </a:solidFill>
                        </a:rPr>
                        <a:t> для учащихся всего класса \ д</a:t>
                      </a:r>
                      <a:r>
                        <a:rPr lang="ru-RU" b="1" i="0" dirty="0" smtClean="0">
                          <a:solidFill>
                            <a:srgbClr val="002060"/>
                          </a:solidFill>
                        </a:rPr>
                        <a:t>ифференциация</a:t>
                      </a:r>
                      <a:r>
                        <a:rPr lang="ru-RU" b="1" i="0" baseline="0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ru-RU" b="1" i="0" baseline="0" dirty="0" smtClean="0">
                          <a:solidFill>
                            <a:srgbClr val="002060"/>
                          </a:solidFill>
                        </a:rPr>
                        <a:t>заданий по объёму учебного материала  (по принципу нарастающей трудности)</a:t>
                      </a:r>
                      <a:endParaRPr lang="ru-RU" b="1" i="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just"/>
                      <a:endParaRPr lang="ru-RU" b="1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Объяснение Д\З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/>
                      <a:r>
                        <a:rPr lang="ru-RU" b="1" i="0" dirty="0" smtClean="0">
                          <a:solidFill>
                            <a:srgbClr val="002060"/>
                          </a:solidFill>
                        </a:rPr>
                        <a:t>Может носить дифференцированный характер</a:t>
                      </a:r>
                      <a:endParaRPr lang="ru-RU" b="1" i="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70C0"/>
                          </a:solidFill>
                        </a:rPr>
                        <a:t>Оценивание</a:t>
                      </a:r>
                      <a:endParaRPr lang="ru-RU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/>
                      <a:r>
                        <a:rPr lang="ru-RU" b="1" i="0" dirty="0" smtClean="0">
                          <a:solidFill>
                            <a:srgbClr val="0070C0"/>
                          </a:solidFill>
                        </a:rPr>
                        <a:t>Заполнение «Листа самооценки учащегося»</a:t>
                      </a:r>
                      <a:endParaRPr lang="ru-RU" b="1" i="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Рефлексия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/>
                      <a:r>
                        <a:rPr lang="ru-RU" b="1" i="0" dirty="0" smtClean="0">
                          <a:solidFill>
                            <a:srgbClr val="002060"/>
                          </a:solidFill>
                        </a:rPr>
                        <a:t>Учащиеся называют тему урока, этапы, виды деятельности на уроке,</a:t>
                      </a:r>
                      <a:r>
                        <a:rPr lang="ru-RU" b="1" i="0" baseline="0" dirty="0" smtClean="0">
                          <a:solidFill>
                            <a:srgbClr val="002060"/>
                          </a:solidFill>
                        </a:rPr>
                        <a:t> делятся мнением о проделанной работе</a:t>
                      </a:r>
                      <a:endParaRPr lang="ru-RU" b="1" i="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473507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Текст 13"/>
          <p:cNvSpPr>
            <a:spLocks noGrp="1"/>
          </p:cNvSpPr>
          <p:nvPr>
            <p:ph type="body" idx="1"/>
          </p:nvPr>
        </p:nvSpPr>
        <p:spPr>
          <a:xfrm>
            <a:off x="457200" y="0"/>
            <a:ext cx="4040188" cy="2132856"/>
          </a:xfrm>
        </p:spPr>
        <p:txBody>
          <a:bodyPr>
            <a:normAutofit fontScale="40000" lnSpcReduction="20000"/>
          </a:bodyPr>
          <a:lstStyle/>
          <a:p>
            <a:pPr lvl="0" algn="just"/>
            <a:endParaRPr lang="ru-RU" u="sng" dirty="0" smtClean="0">
              <a:solidFill>
                <a:srgbClr val="FF0000"/>
              </a:solidFill>
            </a:endParaRPr>
          </a:p>
          <a:p>
            <a:pPr lvl="0" algn="just"/>
            <a:endParaRPr lang="ru-RU" u="sng" dirty="0">
              <a:solidFill>
                <a:srgbClr val="FF0000"/>
              </a:solidFill>
            </a:endParaRPr>
          </a:p>
          <a:p>
            <a:pPr lvl="0" algn="ctr"/>
            <a:r>
              <a:rPr lang="ru-RU" sz="5000" dirty="0" smtClean="0">
                <a:solidFill>
                  <a:srgbClr val="FF0000"/>
                </a:solidFill>
              </a:rPr>
              <a:t>Группа С</a:t>
            </a:r>
            <a:endParaRPr lang="en-US" sz="5000" dirty="0" smtClean="0">
              <a:solidFill>
                <a:srgbClr val="FF0000"/>
              </a:solidFill>
            </a:endParaRPr>
          </a:p>
          <a:p>
            <a:pPr lvl="0" algn="just"/>
            <a:r>
              <a:rPr lang="ru-RU" sz="5000" u="sng" dirty="0" smtClean="0">
                <a:solidFill>
                  <a:srgbClr val="0070C0"/>
                </a:solidFill>
              </a:rPr>
              <a:t>Задание</a:t>
            </a:r>
            <a:r>
              <a:rPr lang="ru-RU" sz="5000" u="sng" dirty="0">
                <a:solidFill>
                  <a:srgbClr val="0070C0"/>
                </a:solidFill>
              </a:rPr>
              <a:t>:</a:t>
            </a:r>
            <a:r>
              <a:rPr lang="ru-RU" sz="5000" dirty="0">
                <a:solidFill>
                  <a:prstClr val="black"/>
                </a:solidFill>
              </a:rPr>
              <a:t> Образуйте от глаголов неопределённой формы глаголы </a:t>
            </a:r>
            <a:r>
              <a:rPr lang="ru-RU" sz="5000" dirty="0" smtClean="0">
                <a:solidFill>
                  <a:prstClr val="black"/>
                </a:solidFill>
              </a:rPr>
              <a:t> </a:t>
            </a:r>
            <a:r>
              <a:rPr lang="ru-RU" sz="5000" dirty="0">
                <a:solidFill>
                  <a:prstClr val="black"/>
                </a:solidFill>
              </a:rPr>
              <a:t>прошедшего и настоящего времени</a:t>
            </a:r>
            <a:r>
              <a:rPr lang="ru-RU" sz="5000" dirty="0" smtClean="0">
                <a:solidFill>
                  <a:prstClr val="black"/>
                </a:solidFill>
              </a:rPr>
              <a:t>.</a:t>
            </a:r>
            <a:endParaRPr lang="ru-RU" sz="5000" dirty="0">
              <a:solidFill>
                <a:prstClr val="black"/>
              </a:solidFill>
            </a:endParaRPr>
          </a:p>
          <a:p>
            <a:pPr lvl="0" algn="ctr"/>
            <a:endParaRPr lang="ru-RU" sz="5000" dirty="0">
              <a:solidFill>
                <a:prstClr val="black"/>
              </a:solidFill>
            </a:endParaRPr>
          </a:p>
          <a:p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>
          <a:xfrm>
            <a:off x="4716016" y="3140968"/>
            <a:ext cx="4040188" cy="3384376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endParaRPr lang="ru-RU" b="1" i="1" dirty="0" smtClean="0"/>
          </a:p>
          <a:p>
            <a:pPr marL="0" indent="0" algn="ctr">
              <a:buNone/>
            </a:pPr>
            <a:endParaRPr lang="ru-RU" b="1" i="1" dirty="0" smtClean="0"/>
          </a:p>
          <a:p>
            <a:pPr marL="0" indent="0" algn="ctr">
              <a:buNone/>
            </a:pPr>
            <a:r>
              <a:rPr lang="ru-RU" b="1" i="1" dirty="0" smtClean="0"/>
              <a:t>плыть</a:t>
            </a:r>
          </a:p>
          <a:p>
            <a:pPr marL="0" indent="0" algn="just">
              <a:buNone/>
            </a:pPr>
            <a:r>
              <a:rPr lang="ru-RU" b="1" i="1" dirty="0"/>
              <a:t> </a:t>
            </a:r>
            <a:r>
              <a:rPr lang="ru-RU" b="1" i="1" dirty="0" smtClean="0"/>
              <a:t>  </a:t>
            </a:r>
            <a:r>
              <a:rPr lang="ru-RU" b="1" dirty="0" err="1" smtClean="0">
                <a:solidFill>
                  <a:srgbClr val="0070C0"/>
                </a:solidFill>
              </a:rPr>
              <a:t>пр.вр</a:t>
            </a:r>
            <a:r>
              <a:rPr lang="ru-RU" b="1" dirty="0" smtClean="0">
                <a:solidFill>
                  <a:srgbClr val="0070C0"/>
                </a:solidFill>
              </a:rPr>
              <a:t>.                          </a:t>
            </a:r>
            <a:r>
              <a:rPr lang="ru-RU" b="1" dirty="0" err="1">
                <a:solidFill>
                  <a:srgbClr val="0070C0"/>
                </a:solidFill>
              </a:rPr>
              <a:t>н</a:t>
            </a:r>
            <a:r>
              <a:rPr lang="ru-RU" b="1" dirty="0" err="1" smtClean="0">
                <a:solidFill>
                  <a:srgbClr val="0070C0"/>
                </a:solidFill>
              </a:rPr>
              <a:t>аст.вр</a:t>
            </a:r>
            <a:r>
              <a:rPr lang="ru-RU" b="1" dirty="0" smtClean="0">
                <a:solidFill>
                  <a:srgbClr val="0070C0"/>
                </a:solidFill>
              </a:rPr>
              <a:t>.</a:t>
            </a:r>
          </a:p>
          <a:p>
            <a:pPr marL="0" indent="0" algn="just">
              <a:buNone/>
            </a:pPr>
            <a:r>
              <a:rPr lang="ru-RU" b="1" dirty="0">
                <a:solidFill>
                  <a:srgbClr val="0070C0"/>
                </a:solidFill>
              </a:rPr>
              <a:t> </a:t>
            </a:r>
            <a:r>
              <a:rPr lang="ru-RU" b="1" dirty="0" smtClean="0">
                <a:solidFill>
                  <a:srgbClr val="0070C0"/>
                </a:solidFill>
              </a:rPr>
              <a:t>     </a:t>
            </a:r>
            <a:r>
              <a:rPr lang="ru-RU" b="1" dirty="0" smtClean="0"/>
              <a:t>…                                     …</a:t>
            </a:r>
          </a:p>
          <a:p>
            <a:pPr marL="0" indent="0" algn="ctr">
              <a:buNone/>
            </a:pPr>
            <a:r>
              <a:rPr lang="ru-RU" b="1" i="1" dirty="0" smtClean="0">
                <a:solidFill>
                  <a:srgbClr val="FF0000"/>
                </a:solidFill>
              </a:rPr>
              <a:t>увидеть</a:t>
            </a:r>
          </a:p>
          <a:p>
            <a:pPr marL="0" indent="0">
              <a:buNone/>
            </a:pPr>
            <a:r>
              <a:rPr lang="ru-RU" b="1" i="1" dirty="0"/>
              <a:t> </a:t>
            </a:r>
            <a:r>
              <a:rPr lang="ru-RU" b="1" i="1" dirty="0" smtClean="0"/>
              <a:t>  </a:t>
            </a:r>
            <a:r>
              <a:rPr lang="ru-RU" b="1" dirty="0" err="1" smtClean="0">
                <a:solidFill>
                  <a:srgbClr val="0070C0"/>
                </a:solidFill>
              </a:rPr>
              <a:t>пр.вр</a:t>
            </a:r>
            <a:r>
              <a:rPr lang="ru-RU" b="1" dirty="0" smtClean="0">
                <a:solidFill>
                  <a:srgbClr val="0070C0"/>
                </a:solidFill>
              </a:rPr>
              <a:t>.                          </a:t>
            </a:r>
            <a:r>
              <a:rPr lang="ru-RU" b="1" dirty="0" err="1" smtClean="0">
                <a:solidFill>
                  <a:srgbClr val="0070C0"/>
                </a:solidFill>
              </a:rPr>
              <a:t>наст.вр</a:t>
            </a:r>
            <a:r>
              <a:rPr lang="ru-RU" b="1" dirty="0" smtClean="0">
                <a:solidFill>
                  <a:srgbClr val="0070C0"/>
                </a:solidFill>
              </a:rPr>
              <a:t>.</a:t>
            </a:r>
          </a:p>
          <a:p>
            <a:pPr marL="0" indent="0">
              <a:buNone/>
            </a:pPr>
            <a:r>
              <a:rPr lang="ru-RU" b="1" dirty="0"/>
              <a:t> </a:t>
            </a:r>
            <a:r>
              <a:rPr lang="ru-RU" b="1" dirty="0" smtClean="0"/>
              <a:t>      …                                    </a:t>
            </a:r>
            <a:r>
              <a:rPr lang="ru-RU" b="1" dirty="0" smtClean="0">
                <a:solidFill>
                  <a:srgbClr val="FF0000"/>
                </a:solidFill>
              </a:rPr>
              <a:t>…</a:t>
            </a:r>
          </a:p>
          <a:p>
            <a:pPr marL="0" indent="0" algn="ctr">
              <a:buNone/>
            </a:pPr>
            <a:endParaRPr lang="ru-RU" b="1" i="1" dirty="0" smtClean="0"/>
          </a:p>
          <a:p>
            <a:pPr marL="0" indent="0" algn="just">
              <a:buNone/>
            </a:pPr>
            <a:endParaRPr lang="ru-RU" b="1" dirty="0">
              <a:solidFill>
                <a:srgbClr val="0070C0"/>
              </a:solidFill>
            </a:endParaRPr>
          </a:p>
          <a:p>
            <a:pPr marL="0" indent="0" algn="ctr">
              <a:buNone/>
            </a:pPr>
            <a:endParaRPr lang="ru-RU" b="1" i="1" dirty="0" smtClean="0"/>
          </a:p>
          <a:p>
            <a:pPr marL="0" indent="0" algn="ctr">
              <a:buNone/>
            </a:pPr>
            <a:endParaRPr lang="ru-RU" b="1" i="1" dirty="0"/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645025" y="548680"/>
            <a:ext cx="4041775" cy="2952328"/>
          </a:xfrm>
        </p:spPr>
        <p:txBody>
          <a:bodyPr>
            <a:noAutofit/>
          </a:bodyPr>
          <a:lstStyle/>
          <a:p>
            <a:pPr algn="ctr"/>
            <a:endParaRPr lang="ru-RU" sz="1800" dirty="0" smtClean="0">
              <a:solidFill>
                <a:srgbClr val="FF0000"/>
              </a:solidFill>
            </a:endParaRPr>
          </a:p>
          <a:p>
            <a:pPr algn="ctr"/>
            <a:endParaRPr lang="ru-RU" sz="1800" dirty="0">
              <a:solidFill>
                <a:srgbClr val="FF0000"/>
              </a:solidFill>
            </a:endParaRPr>
          </a:p>
          <a:p>
            <a:pPr algn="ctr"/>
            <a:endParaRPr lang="ru-RU" sz="1800" dirty="0" smtClean="0">
              <a:solidFill>
                <a:srgbClr val="FF0000"/>
              </a:solidFill>
            </a:endParaRPr>
          </a:p>
          <a:p>
            <a:pPr algn="ctr"/>
            <a:endParaRPr lang="ru-RU" sz="1800" dirty="0">
              <a:solidFill>
                <a:srgbClr val="FF0000"/>
              </a:solidFill>
            </a:endParaRPr>
          </a:p>
          <a:p>
            <a:pPr algn="ctr"/>
            <a:endParaRPr lang="ru-RU" sz="1800" dirty="0" smtClean="0">
              <a:solidFill>
                <a:srgbClr val="FF0000"/>
              </a:solidFill>
            </a:endParaRPr>
          </a:p>
          <a:p>
            <a:pPr algn="ctr"/>
            <a:endParaRPr lang="ru-RU" sz="1800" dirty="0">
              <a:solidFill>
                <a:srgbClr val="FF0000"/>
              </a:solidFill>
            </a:endParaRPr>
          </a:p>
          <a:p>
            <a:pPr algn="ctr"/>
            <a:endParaRPr lang="ru-RU" sz="1800" dirty="0" smtClean="0">
              <a:solidFill>
                <a:srgbClr val="FF0000"/>
              </a:solidFill>
            </a:endParaRPr>
          </a:p>
          <a:p>
            <a:pPr algn="ctr"/>
            <a:endParaRPr lang="ru-RU" sz="1800" dirty="0">
              <a:solidFill>
                <a:srgbClr val="FF0000"/>
              </a:solidFill>
            </a:endParaRPr>
          </a:p>
          <a:p>
            <a:pPr algn="ctr"/>
            <a:r>
              <a:rPr lang="ru-RU" sz="1800" dirty="0" smtClean="0">
                <a:solidFill>
                  <a:srgbClr val="FF0000"/>
                </a:solidFill>
              </a:rPr>
              <a:t>Группа В, А </a:t>
            </a:r>
          </a:p>
          <a:p>
            <a:endParaRPr lang="ru-RU" sz="1800" u="sng" dirty="0" smtClean="0">
              <a:solidFill>
                <a:srgbClr val="FF0000"/>
              </a:solidFill>
            </a:endParaRPr>
          </a:p>
          <a:p>
            <a:r>
              <a:rPr lang="ru-RU" sz="2000" u="sng" dirty="0" smtClean="0">
                <a:solidFill>
                  <a:srgbClr val="0070C0"/>
                </a:solidFill>
              </a:rPr>
              <a:t>Задание:</a:t>
            </a:r>
            <a:r>
              <a:rPr lang="ru-RU" sz="2000" dirty="0" smtClean="0">
                <a:solidFill>
                  <a:srgbClr val="0070C0"/>
                </a:solidFill>
              </a:rPr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800" dirty="0"/>
              <a:t>р</a:t>
            </a:r>
            <a:r>
              <a:rPr lang="ru-RU" sz="1800" dirty="0" smtClean="0"/>
              <a:t>ассмотрите схему образования форм прошедшего и настоящего времени глаголов «плыть» и «увидеть»;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800" dirty="0"/>
              <a:t>д</a:t>
            </a:r>
            <a:r>
              <a:rPr lang="ru-RU" sz="1800" dirty="0" smtClean="0"/>
              <a:t>ополните схему примерами;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800" dirty="0"/>
              <a:t>ч</a:t>
            </a:r>
            <a:r>
              <a:rPr lang="ru-RU" sz="1800" dirty="0" smtClean="0"/>
              <a:t>то общего в образовании временных форм вы заметили?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800" dirty="0"/>
              <a:t>в</a:t>
            </a:r>
            <a:r>
              <a:rPr lang="ru-RU" sz="1800" dirty="0" smtClean="0"/>
              <a:t> чём различие?</a:t>
            </a:r>
            <a:endParaRPr lang="ru-RU" sz="1800" dirty="0"/>
          </a:p>
        </p:txBody>
      </p:sp>
      <p:sp>
        <p:nvSpPr>
          <p:cNvPr id="17" name="Объект 5"/>
          <p:cNvSpPr>
            <a:spLocks noGrp="1"/>
          </p:cNvSpPr>
          <p:nvPr>
            <p:ph sz="half" idx="2"/>
          </p:nvPr>
        </p:nvSpPr>
        <p:spPr>
          <a:xfrm>
            <a:off x="395536" y="1628800"/>
            <a:ext cx="4040188" cy="4536504"/>
          </a:xfrm>
        </p:spPr>
        <p:txBody>
          <a:bodyPr/>
          <a:lstStyle/>
          <a:p>
            <a:pPr marL="0" indent="0" algn="ctr">
              <a:buNone/>
            </a:pPr>
            <a:endParaRPr lang="ru-RU" b="1" dirty="0" smtClean="0"/>
          </a:p>
          <a:p>
            <a:pPr marL="0" indent="0" algn="just">
              <a:buNone/>
            </a:pPr>
            <a:r>
              <a:rPr lang="ru-RU" b="1" dirty="0" err="1" smtClean="0">
                <a:solidFill>
                  <a:srgbClr val="0070C0"/>
                </a:solidFill>
              </a:rPr>
              <a:t>Н.ф</a:t>
            </a:r>
            <a:r>
              <a:rPr lang="ru-RU" b="1" dirty="0" smtClean="0">
                <a:solidFill>
                  <a:srgbClr val="0070C0"/>
                </a:solidFill>
              </a:rPr>
              <a:t>                </a:t>
            </a:r>
            <a:r>
              <a:rPr lang="ru-RU" b="1" dirty="0" err="1" smtClean="0">
                <a:solidFill>
                  <a:srgbClr val="0070C0"/>
                </a:solidFill>
              </a:rPr>
              <a:t>пр.вр</a:t>
            </a:r>
            <a:r>
              <a:rPr lang="ru-RU" b="1" dirty="0" smtClean="0">
                <a:solidFill>
                  <a:srgbClr val="0070C0"/>
                </a:solidFill>
              </a:rPr>
              <a:t>.      </a:t>
            </a:r>
            <a:r>
              <a:rPr lang="ru-RU" b="1" dirty="0" err="1" smtClean="0">
                <a:solidFill>
                  <a:srgbClr val="0070C0"/>
                </a:solidFill>
              </a:rPr>
              <a:t>наст.вр</a:t>
            </a:r>
            <a:r>
              <a:rPr lang="ru-RU" b="1" dirty="0" smtClean="0">
                <a:solidFill>
                  <a:srgbClr val="0070C0"/>
                </a:solidFill>
              </a:rPr>
              <a:t>.</a:t>
            </a:r>
          </a:p>
          <a:p>
            <a:pPr marL="0" indent="0" algn="just">
              <a:buNone/>
            </a:pPr>
            <a:r>
              <a:rPr lang="ru-RU" b="1" i="1" dirty="0"/>
              <a:t>ч</a:t>
            </a:r>
            <a:r>
              <a:rPr lang="ru-RU" b="1" i="1" dirty="0" smtClean="0"/>
              <a:t>итать -        …      -        …</a:t>
            </a:r>
          </a:p>
          <a:p>
            <a:pPr marL="0" indent="0" algn="just">
              <a:buNone/>
            </a:pPr>
            <a:r>
              <a:rPr lang="ru-RU" b="1" i="1" dirty="0"/>
              <a:t>ж</a:t>
            </a:r>
            <a:r>
              <a:rPr lang="ru-RU" b="1" i="1" dirty="0" smtClean="0"/>
              <a:t>ить -            …      -        …</a:t>
            </a:r>
          </a:p>
          <a:p>
            <a:pPr marL="0" indent="0" algn="just">
              <a:buNone/>
            </a:pPr>
            <a:r>
              <a:rPr lang="ru-RU" b="1" i="1" dirty="0" smtClean="0"/>
              <a:t>плыть -          …      -        …</a:t>
            </a:r>
          </a:p>
          <a:p>
            <a:pPr marL="0" indent="0" algn="just">
              <a:buNone/>
            </a:pPr>
            <a:r>
              <a:rPr lang="ru-RU" b="1" i="1" dirty="0">
                <a:solidFill>
                  <a:srgbClr val="FF0000"/>
                </a:solidFill>
              </a:rPr>
              <a:t>у</a:t>
            </a:r>
            <a:r>
              <a:rPr lang="ru-RU" b="1" i="1" dirty="0" smtClean="0">
                <a:solidFill>
                  <a:srgbClr val="FF0000"/>
                </a:solidFill>
              </a:rPr>
              <a:t>видеть -</a:t>
            </a:r>
            <a:r>
              <a:rPr lang="ru-RU" b="1" i="1" dirty="0" smtClean="0"/>
              <a:t>      …      -        </a:t>
            </a:r>
            <a:r>
              <a:rPr lang="ru-RU" b="1" i="1" dirty="0" smtClean="0">
                <a:solidFill>
                  <a:srgbClr val="FF0000"/>
                </a:solidFill>
              </a:rPr>
              <a:t>…</a:t>
            </a:r>
            <a:endParaRPr lang="ru-RU" b="1" i="1" dirty="0">
              <a:solidFill>
                <a:srgbClr val="FF0000"/>
              </a:solidFill>
            </a:endParaRPr>
          </a:p>
        </p:txBody>
      </p:sp>
      <p:cxnSp>
        <p:nvCxnSpPr>
          <p:cNvPr id="19" name="Прямая со стрелкой 18"/>
          <p:cNvCxnSpPr/>
          <p:nvPr/>
        </p:nvCxnSpPr>
        <p:spPr>
          <a:xfrm flipH="1">
            <a:off x="5364088" y="4257092"/>
            <a:ext cx="1152128" cy="1800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>
            <a:off x="6876256" y="4257092"/>
            <a:ext cx="1152128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 flipH="1">
            <a:off x="5364088" y="5445224"/>
            <a:ext cx="1152128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>
            <a:off x="6904240" y="5445224"/>
            <a:ext cx="1296144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016649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8641"/>
            <a:ext cx="4040188" cy="648072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Группа С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052736"/>
            <a:ext cx="4040188" cy="5073427"/>
          </a:xfrm>
        </p:spPr>
        <p:txBody>
          <a:bodyPr/>
          <a:lstStyle/>
          <a:p>
            <a:pPr marL="0" indent="0" algn="just">
              <a:buNone/>
            </a:pPr>
            <a:r>
              <a:rPr lang="ru-RU" b="1" i="1" dirty="0" smtClean="0">
                <a:solidFill>
                  <a:srgbClr val="0070C0"/>
                </a:solidFill>
              </a:rPr>
              <a:t>Задание: </a:t>
            </a:r>
          </a:p>
          <a:p>
            <a:pPr marL="0" indent="0" algn="just">
              <a:buNone/>
            </a:pPr>
            <a:r>
              <a:rPr lang="ru-RU" b="1" i="1" dirty="0" smtClean="0">
                <a:solidFill>
                  <a:srgbClr val="FF0000"/>
                </a:solidFill>
              </a:rPr>
              <a:t>1.</a:t>
            </a:r>
            <a:r>
              <a:rPr lang="ru-RU" b="1" i="1" dirty="0" smtClean="0"/>
              <a:t>Спишите текст. Определите время и вид выделенных глаголов.</a:t>
            </a:r>
          </a:p>
          <a:p>
            <a:pPr marL="0" indent="0" algn="just">
              <a:buNone/>
            </a:pPr>
            <a:r>
              <a:rPr lang="ru-RU" b="1" i="1" dirty="0" smtClean="0">
                <a:solidFill>
                  <a:srgbClr val="FF0000"/>
                </a:solidFill>
              </a:rPr>
              <a:t>2.</a:t>
            </a:r>
            <a:r>
              <a:rPr lang="ru-RU" b="1" i="1" dirty="0" smtClean="0"/>
              <a:t>Образуйте от неопределённой формы глаголы настоящего времени. </a:t>
            </a:r>
            <a:r>
              <a:rPr lang="ru-RU" b="1" dirty="0" smtClean="0"/>
              <a:t>Образец: …</a:t>
            </a:r>
          </a:p>
          <a:p>
            <a:pPr marL="0" indent="0" algn="just">
              <a:buNone/>
            </a:pPr>
            <a:r>
              <a:rPr lang="ru-RU" b="1" i="1" dirty="0" smtClean="0">
                <a:solidFill>
                  <a:srgbClr val="FF0000"/>
                </a:solidFill>
              </a:rPr>
              <a:t>3.</a:t>
            </a:r>
            <a:r>
              <a:rPr lang="ru-RU" b="1" i="1" dirty="0" smtClean="0"/>
              <a:t>От каких глаголов вы не смогли образовать форму настоящего времени и почему?</a:t>
            </a:r>
          </a:p>
          <a:p>
            <a:pPr marL="0" indent="0" algn="just">
              <a:buNone/>
            </a:pPr>
            <a:endParaRPr lang="ru-RU" b="1" i="1" dirty="0" smtClean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88641"/>
            <a:ext cx="4041775" cy="648072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Группа В,А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980728"/>
            <a:ext cx="4041775" cy="514543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b="1" i="1" dirty="0" smtClean="0">
                <a:solidFill>
                  <a:srgbClr val="0070C0"/>
                </a:solidFill>
              </a:rPr>
              <a:t>Задание: </a:t>
            </a:r>
          </a:p>
          <a:p>
            <a:pPr marL="0" indent="0">
              <a:buNone/>
            </a:pPr>
            <a:r>
              <a:rPr lang="ru-RU" b="1" i="1" dirty="0" smtClean="0">
                <a:solidFill>
                  <a:srgbClr val="FF0000"/>
                </a:solidFill>
              </a:rPr>
              <a:t>1.</a:t>
            </a:r>
            <a:r>
              <a:rPr lang="ru-RU" b="1" i="1" dirty="0" smtClean="0"/>
              <a:t>Спишите текст. Определите время и вид глаголов. </a:t>
            </a:r>
          </a:p>
          <a:p>
            <a:pPr marL="0" indent="0">
              <a:buNone/>
            </a:pPr>
            <a:r>
              <a:rPr lang="ru-RU" b="1" i="1" dirty="0" smtClean="0">
                <a:solidFill>
                  <a:srgbClr val="FF0000"/>
                </a:solidFill>
              </a:rPr>
              <a:t>2.</a:t>
            </a:r>
            <a:r>
              <a:rPr lang="ru-RU" b="1" i="1" dirty="0" smtClean="0"/>
              <a:t>Выпишите только те глаголы, которые могут иметь форму настоящего времени. Образуйте соответствующую пару: </a:t>
            </a:r>
            <a:r>
              <a:rPr lang="ru-RU" b="1" i="1" dirty="0" err="1" smtClean="0"/>
              <a:t>н.ф</a:t>
            </a:r>
            <a:r>
              <a:rPr lang="ru-RU" b="1" i="1" dirty="0" smtClean="0"/>
              <a:t> – наст. </a:t>
            </a:r>
            <a:r>
              <a:rPr lang="ru-RU" b="1" i="1" dirty="0" err="1" smtClean="0"/>
              <a:t>вр</a:t>
            </a:r>
            <a:r>
              <a:rPr lang="ru-RU" b="1" i="1" dirty="0" smtClean="0"/>
              <a:t>. Какие глаголы вы не выписали и почему?</a:t>
            </a:r>
          </a:p>
          <a:p>
            <a:pPr marL="0" indent="0">
              <a:buNone/>
            </a:pPr>
            <a:r>
              <a:rPr lang="ru-RU" b="1" i="1" dirty="0" smtClean="0">
                <a:solidFill>
                  <a:srgbClr val="FF0000"/>
                </a:solidFill>
              </a:rPr>
              <a:t>3.</a:t>
            </a:r>
            <a:r>
              <a:rPr lang="ru-RU" b="1" i="1" dirty="0" smtClean="0"/>
              <a:t>Составьте и запишите предложения, употребляя глаголы в форме настоящего или прошедшего времени.</a:t>
            </a:r>
            <a:endParaRPr lang="ru-RU" b="1" i="1" dirty="0"/>
          </a:p>
        </p:txBody>
      </p:sp>
    </p:spTree>
    <p:extLst>
      <p:ext uri="{BB962C8B-B14F-4D97-AF65-F5344CB8AC3E}">
        <p14:creationId xmlns:p14="http://schemas.microsoft.com/office/powerpoint/2010/main" val="4538524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Заголовок 1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Лист самооценки учащегося</a:t>
            </a:r>
            <a:br>
              <a:rPr lang="ru-RU" dirty="0" smtClean="0">
                <a:solidFill>
                  <a:srgbClr val="FF0000"/>
                </a:solidFill>
              </a:rPr>
            </a:br>
            <a:endParaRPr lang="ru-RU" dirty="0"/>
          </a:p>
        </p:txBody>
      </p:sp>
      <p:graphicFrame>
        <p:nvGraphicFramePr>
          <p:cNvPr id="13" name="Объект 1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55625637"/>
              </p:ext>
            </p:extLst>
          </p:nvPr>
        </p:nvGraphicFramePr>
        <p:xfrm>
          <a:off x="457200" y="836710"/>
          <a:ext cx="8186311" cy="57079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9143"/>
                <a:gridCol w="2016224"/>
                <a:gridCol w="936104"/>
                <a:gridCol w="942973"/>
                <a:gridCol w="942974"/>
                <a:gridCol w="942973"/>
                <a:gridCol w="1645920"/>
              </a:tblGrid>
              <a:tr h="385108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Дата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Тема урока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Группа</a:t>
                      </a:r>
                      <a:endParaRPr lang="ru-RU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Самооценка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Способы преодоления трудностей</a:t>
                      </a:r>
                      <a:endParaRPr lang="ru-RU" dirty="0"/>
                    </a:p>
                  </a:txBody>
                  <a:tcPr/>
                </a:tc>
              </a:tr>
              <a:tr h="385108">
                <a:tc>
                  <a:txBody>
                    <a:bodyPr/>
                    <a:lstStyle/>
                    <a:p>
                      <a:r>
                        <a:rPr lang="ru-RU" b="1" i="1" dirty="0" smtClean="0">
                          <a:solidFill>
                            <a:srgbClr val="0070C0"/>
                          </a:solidFill>
                        </a:rPr>
                        <a:t>23.04</a:t>
                      </a:r>
                      <a:endParaRPr lang="ru-RU" b="1" i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i="1" dirty="0" smtClean="0">
                          <a:solidFill>
                            <a:srgbClr val="0070C0"/>
                          </a:solidFill>
                        </a:rPr>
                        <a:t>Настоящее</a:t>
                      </a:r>
                      <a:r>
                        <a:rPr lang="ru-RU" b="1" i="1" baseline="0" dirty="0" smtClean="0">
                          <a:solidFill>
                            <a:srgbClr val="0070C0"/>
                          </a:solidFill>
                        </a:rPr>
                        <a:t> время</a:t>
                      </a:r>
                      <a:endParaRPr lang="ru-RU" b="1" i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rgbClr val="FF0000"/>
                          </a:solidFill>
                        </a:rPr>
                        <a:t>отлично</a:t>
                      </a:r>
                      <a:endParaRPr lang="ru-RU" sz="1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rgbClr val="FF0000"/>
                          </a:solidFill>
                        </a:rPr>
                        <a:t>хорошо</a:t>
                      </a:r>
                      <a:endParaRPr lang="ru-RU" sz="1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rgbClr val="FF0000"/>
                          </a:solidFill>
                        </a:rPr>
                        <a:t>надо подтянуться</a:t>
                      </a:r>
                      <a:endParaRPr lang="ru-RU" sz="1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8510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А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8510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В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i="1" dirty="0" smtClean="0"/>
                        <a:t>+</a:t>
                      </a:r>
                      <a:endParaRPr lang="ru-RU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i="1" dirty="0" smtClean="0">
                          <a:solidFill>
                            <a:srgbClr val="0070C0"/>
                          </a:solidFill>
                        </a:rPr>
                        <a:t>Помощь учителя</a:t>
                      </a:r>
                      <a:endParaRPr lang="ru-RU" b="1" i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  <a:tr h="38510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С</a:t>
                      </a:r>
                      <a:endParaRPr lang="ru-RU" b="1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85108">
                <a:tc gridSpan="7"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FF0000"/>
                          </a:solidFill>
                        </a:rPr>
                        <a:t>Критерии </a:t>
                      </a:r>
                      <a:r>
                        <a:rPr lang="ru-RU" b="1" dirty="0" err="1" smtClean="0">
                          <a:solidFill>
                            <a:srgbClr val="FF0000"/>
                          </a:solidFill>
                        </a:rPr>
                        <a:t>самооценивания</a:t>
                      </a:r>
                      <a:r>
                        <a:rPr lang="ru-RU" b="1" dirty="0" smtClean="0">
                          <a:solidFill>
                            <a:srgbClr val="FF0000"/>
                          </a:solidFill>
                        </a:rPr>
                        <a:t>:</a:t>
                      </a:r>
                    </a:p>
                    <a:p>
                      <a:r>
                        <a:rPr lang="ru-RU" b="1" dirty="0" smtClean="0">
                          <a:solidFill>
                            <a:srgbClr val="0070C0"/>
                          </a:solidFill>
                        </a:rPr>
                        <a:t>«отлично» - </a:t>
                      </a:r>
                      <a:r>
                        <a:rPr lang="ru-RU" b="1" dirty="0" smtClean="0">
                          <a:solidFill>
                            <a:srgbClr val="002060"/>
                          </a:solidFill>
                        </a:rPr>
                        <a:t>выполнил все задания без ошибок, не обращался за помощью к учителю или одноклассникам, задания выполнил вовремя.</a:t>
                      </a:r>
                    </a:p>
                    <a:p>
                      <a:r>
                        <a:rPr lang="ru-RU" b="1" dirty="0" smtClean="0">
                          <a:solidFill>
                            <a:srgbClr val="0070C0"/>
                          </a:solidFill>
                        </a:rPr>
                        <a:t>«хорошо» </a:t>
                      </a:r>
                      <a:r>
                        <a:rPr lang="ru-RU" b="1" dirty="0" smtClean="0">
                          <a:solidFill>
                            <a:srgbClr val="002060"/>
                          </a:solidFill>
                        </a:rPr>
                        <a:t>- выполнил все задания, допустив одну-две ошибки, за помощью к учителю и одноклассникам не обращался, задания выполнил вовремя.</a:t>
                      </a:r>
                    </a:p>
                    <a:p>
                      <a:r>
                        <a:rPr lang="ru-RU" b="1" dirty="0" smtClean="0">
                          <a:solidFill>
                            <a:srgbClr val="0070C0"/>
                          </a:solidFill>
                        </a:rPr>
                        <a:t>«надо подтянуться» </a:t>
                      </a:r>
                      <a:r>
                        <a:rPr lang="ru-RU" b="1" dirty="0" smtClean="0">
                          <a:solidFill>
                            <a:srgbClr val="002060"/>
                          </a:solidFill>
                        </a:rPr>
                        <a:t>- выполнил задания, допустил три и более ошибки, обратился за помощью к</a:t>
                      </a:r>
                      <a:r>
                        <a:rPr lang="ru-RU" b="1" baseline="0" dirty="0" smtClean="0">
                          <a:solidFill>
                            <a:srgbClr val="002060"/>
                          </a:solidFill>
                        </a:rPr>
                        <a:t> учителю или одноклассникам; не успел выполнить задания.</a:t>
                      </a:r>
                      <a:endParaRPr lang="ru-RU" b="1" dirty="0" smtClean="0">
                        <a:solidFill>
                          <a:srgbClr val="0070C0"/>
                        </a:solidFill>
                      </a:endParaRPr>
                    </a:p>
                    <a:p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3214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>Алгоритм действия в ситуации выбора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 lnSpcReduction="10000"/>
          </a:bodyPr>
          <a:lstStyle/>
          <a:p>
            <a:pPr marL="514350" indent="-514350">
              <a:buAutoNum type="arabicPeriod"/>
            </a:pPr>
            <a:r>
              <a:rPr lang="ru-RU" sz="2400" b="1" dirty="0" smtClean="0">
                <a:solidFill>
                  <a:srgbClr val="002060"/>
                </a:solidFill>
              </a:rPr>
              <a:t>Внимательно прочти все варианты заданий.</a:t>
            </a:r>
          </a:p>
          <a:p>
            <a:pPr marL="514350" indent="-514350">
              <a:buAutoNum type="arabicPeriod"/>
            </a:pPr>
            <a:r>
              <a:rPr lang="ru-RU" sz="2400" b="1" dirty="0" smtClean="0">
                <a:solidFill>
                  <a:srgbClr val="002060"/>
                </a:solidFill>
              </a:rPr>
              <a:t>Осмысли каждое задание.</a:t>
            </a:r>
          </a:p>
          <a:p>
            <a:pPr marL="514350" indent="-514350">
              <a:buAutoNum type="arabicPeriod"/>
            </a:pPr>
            <a:r>
              <a:rPr lang="ru-RU" sz="2400" b="1" dirty="0" smtClean="0">
                <a:solidFill>
                  <a:srgbClr val="002060"/>
                </a:solidFill>
              </a:rPr>
              <a:t>Соотнеси свои желания с собственными возможностями успешного решения вариантов учебной задачи.</a:t>
            </a:r>
          </a:p>
          <a:p>
            <a:pPr marL="514350" indent="-514350">
              <a:buAutoNum type="arabicPeriod"/>
            </a:pPr>
            <a:r>
              <a:rPr lang="ru-RU" sz="2400" b="1" dirty="0" smtClean="0">
                <a:solidFill>
                  <a:srgbClr val="002060"/>
                </a:solidFill>
              </a:rPr>
              <a:t>Выбери то задание, которое в большей степени соответствует твоим возможностям.</a:t>
            </a:r>
          </a:p>
          <a:p>
            <a:pPr marL="514350" indent="-514350">
              <a:buAutoNum type="arabicPeriod"/>
            </a:pPr>
            <a:r>
              <a:rPr lang="ru-RU" sz="2400" b="1" dirty="0" smtClean="0">
                <a:solidFill>
                  <a:srgbClr val="002060"/>
                </a:solidFill>
              </a:rPr>
              <a:t>Постарайся объяснить самому себе, что твой выбор является наилучшим для тебя.</a:t>
            </a:r>
          </a:p>
          <a:p>
            <a:pPr marL="514350" indent="-514350">
              <a:buAutoNum type="arabicPeriod"/>
            </a:pPr>
            <a:r>
              <a:rPr lang="ru-RU" sz="2400" b="1" dirty="0" smtClean="0">
                <a:solidFill>
                  <a:srgbClr val="002060"/>
                </a:solidFill>
              </a:rPr>
              <a:t>Теперь направляй свои усилия на выполнение избранного варианта задания.</a:t>
            </a:r>
          </a:p>
          <a:p>
            <a:pPr marL="514350" indent="-514350">
              <a:buAutoNum type="arabicPeriod"/>
            </a:pPr>
            <a:r>
              <a:rPr lang="ru-RU" sz="2400" b="1" dirty="0" smtClean="0">
                <a:solidFill>
                  <a:srgbClr val="002060"/>
                </a:solidFill>
              </a:rPr>
              <a:t>Проанализируй и оцени полученные результаты и правильность сделанного тобой выбора.</a:t>
            </a:r>
          </a:p>
          <a:p>
            <a:pPr marL="514350" indent="-514350">
              <a:buAutoNum type="arabicPeriod"/>
            </a:pPr>
            <a:endParaRPr lang="ru-RU" sz="20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890469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630</TotalTime>
  <Words>706</Words>
  <Application>Microsoft Office PowerPoint</Application>
  <PresentationFormat>Экран (4:3)</PresentationFormat>
  <Paragraphs>164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  Августовский педагогический совет  г. Минусинск  Тема педсовета: «Национальный проект «Образование»: муниципальный уровень реализации»  Презентация на тему: «Практика  применения дифференцированного подхода к обучению в системе организации ранней профилизации школьников»</vt:lpstr>
      <vt:lpstr>Дифференцированный подход в обучении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Лист самооценки учащегося </vt:lpstr>
      <vt:lpstr>Алгоритм действия в ситуации выбора</vt:lpstr>
      <vt:lpstr>Результаты на конец учебного года</vt:lpstr>
      <vt:lpstr>Результаты: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Дифференцированный подход в обучении как эффективный способ организации ранней профилизации школьников</dc:title>
  <dc:creator>Ольга</dc:creator>
  <cp:lastModifiedBy>Ольга</cp:lastModifiedBy>
  <cp:revision>35</cp:revision>
  <dcterms:created xsi:type="dcterms:W3CDTF">2020-08-26T17:47:25Z</dcterms:created>
  <dcterms:modified xsi:type="dcterms:W3CDTF">2020-08-27T18:53:18Z</dcterms:modified>
</cp:coreProperties>
</file>