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D4F0"/>
    <a:srgbClr val="7ACAD2"/>
    <a:srgbClr val="78AFD4"/>
    <a:srgbClr val="8AB5C2"/>
    <a:srgbClr val="96B0B6"/>
    <a:srgbClr val="D1A27B"/>
    <a:srgbClr val="8FB1BD"/>
    <a:srgbClr val="64D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2ECAB-6FA3-42C3-99BE-7294C9148283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3BB1A-CE24-4C95-A6C2-980793512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71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3BB1A-CE24-4C95-A6C2-98079351205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02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48B1704-010C-4528-96DD-4938F8EFDF85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61E944D-C257-47C4-9246-DE3A8F5D0A7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ПРОЕКТ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ru-RU" sz="3600" b="1" i="1" dirty="0" smtClean="0">
                <a:solidFill>
                  <a:srgbClr val="0070C0"/>
                </a:solidFill>
              </a:rPr>
              <a:t>« Учитель, который нужен школе:</a:t>
            </a:r>
          </a:p>
          <a:p>
            <a:pPr marL="114300" indent="0" algn="ctr">
              <a:buNone/>
            </a:pPr>
            <a:r>
              <a:rPr lang="ru-RU" sz="3600" b="1" i="1" dirty="0">
                <a:solidFill>
                  <a:srgbClr val="0070C0"/>
                </a:solidFill>
              </a:rPr>
              <a:t>у</a:t>
            </a:r>
            <a:r>
              <a:rPr lang="ru-RU" sz="3600" b="1" i="1" dirty="0" smtClean="0">
                <a:solidFill>
                  <a:srgbClr val="0070C0"/>
                </a:solidFill>
              </a:rPr>
              <a:t>ниверсальный учитель»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C:\Users\Учитель\Desktop\depositphotos_69098123-stock-illustration-modern-woman-teacher-and-kid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3356992"/>
            <a:ext cx="466725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947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26128" y="188640"/>
            <a:ext cx="8260672" cy="151216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Организация  ПРОФИЛЬНОГО ОБУЧЕНИЯ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 useBgFill="1"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493204" y="1658707"/>
            <a:ext cx="8229600" cy="4373563"/>
          </a:xfrm>
        </p:spPr>
        <p:txBody>
          <a:bodyPr/>
          <a:lstStyle/>
          <a:p>
            <a:pPr marL="114300" indent="0">
              <a:buNone/>
            </a:pP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07704" y="1932973"/>
            <a:ext cx="5400600" cy="5760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КАДРОВОЕ ОБЕСПЕЧЕНИЕ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2721557" y="1703220"/>
            <a:ext cx="45719" cy="216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156176" y="1688612"/>
            <a:ext cx="45719" cy="216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562285" y="2539607"/>
            <a:ext cx="45719" cy="24132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712936" y="2845940"/>
            <a:ext cx="3744416" cy="3988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У Ч И Т Е Л 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3573016"/>
            <a:ext cx="1944216" cy="4370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СПЕЦИАЛИСТ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627782" y="3577996"/>
            <a:ext cx="1893973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УЧЁНЫЙ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08004" y="3577996"/>
            <a:ext cx="2196244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ИССЛЕДОВАТЕЛЬ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26702" y="3577996"/>
            <a:ext cx="1800200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ПРАКТИК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1907704" y="3244832"/>
            <a:ext cx="805232" cy="25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614897" y="3244832"/>
            <a:ext cx="6760" cy="328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580112" y="3244832"/>
            <a:ext cx="0" cy="328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457352" y="3244832"/>
            <a:ext cx="994968" cy="25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73853" y="4437112"/>
            <a:ext cx="7776864" cy="216024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 smtClean="0">
              <a:solidFill>
                <a:srgbClr val="0070C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</a:rPr>
              <a:t>в</a:t>
            </a:r>
            <a:r>
              <a:rPr lang="ru-RU" sz="2000" b="1" dirty="0" smtClean="0">
                <a:solidFill>
                  <a:srgbClr val="0070C0"/>
                </a:solidFill>
              </a:rPr>
              <a:t>ладеет методами и приёмами организации современного образовательного процесса;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</a:rPr>
              <a:t>с</a:t>
            </a:r>
            <a:r>
              <a:rPr lang="ru-RU" sz="2000" b="1" dirty="0" smtClean="0">
                <a:solidFill>
                  <a:srgbClr val="0070C0"/>
                </a:solidFill>
              </a:rPr>
              <a:t>пособен организовать научную экспериментальную и инновационную деятельность обучающихся;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0070C0"/>
                </a:solidFill>
              </a:rPr>
              <a:t>г</a:t>
            </a:r>
            <a:r>
              <a:rPr lang="ru-RU" sz="2000" b="1" dirty="0" smtClean="0">
                <a:solidFill>
                  <a:srgbClr val="0070C0"/>
                </a:solidFill>
              </a:rPr>
              <a:t>отов к </a:t>
            </a:r>
            <a:r>
              <a:rPr lang="ru-RU" sz="2000" b="1" dirty="0" err="1" smtClean="0">
                <a:solidFill>
                  <a:srgbClr val="0070C0"/>
                </a:solidFill>
              </a:rPr>
              <a:t>адаптированию</a:t>
            </a:r>
            <a:r>
              <a:rPr lang="ru-RU" sz="2000" b="1" dirty="0" smtClean="0">
                <a:solidFill>
                  <a:srgbClr val="0070C0"/>
                </a:solidFill>
              </a:rPr>
              <a:t> и проектированию собственной деятельности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44" name="Стрелка вниз 43"/>
          <p:cNvSpPr/>
          <p:nvPr/>
        </p:nvSpPr>
        <p:spPr>
          <a:xfrm flipH="1">
            <a:off x="7452320" y="4038094"/>
            <a:ext cx="45719" cy="355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 flipH="1">
            <a:off x="1861573" y="4038094"/>
            <a:ext cx="45719" cy="355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 flipH="1">
            <a:off x="3569178" y="4038094"/>
            <a:ext cx="45719" cy="355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 flipH="1">
            <a:off x="5563414" y="4046689"/>
            <a:ext cx="45719" cy="355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24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ЦЕЛЬ ПРОЕКТА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sz="3600" b="1" i="1" dirty="0" smtClean="0">
                <a:solidFill>
                  <a:schemeClr val="tx1"/>
                </a:solidFill>
              </a:rPr>
              <a:t>Методическое </a:t>
            </a:r>
            <a:r>
              <a:rPr lang="ru-RU" sz="3600" b="1" u="sng" dirty="0" smtClean="0">
                <a:solidFill>
                  <a:schemeClr val="tx1"/>
                </a:solidFill>
              </a:rPr>
              <a:t>сопровождение</a:t>
            </a:r>
            <a:r>
              <a:rPr lang="ru-RU" sz="3600" b="1" i="1" dirty="0" smtClean="0">
                <a:solidFill>
                  <a:schemeClr val="tx1"/>
                </a:solidFill>
              </a:rPr>
              <a:t> учителя, обеспечивающее </a:t>
            </a:r>
            <a:r>
              <a:rPr lang="ru-RU" sz="3600" b="1" i="1" u="sng" dirty="0" smtClean="0">
                <a:solidFill>
                  <a:schemeClr val="tx1"/>
                </a:solidFill>
              </a:rPr>
              <a:t>развитие</a:t>
            </a:r>
            <a:r>
              <a:rPr lang="ru-RU" sz="3600" b="1" i="1" dirty="0" smtClean="0">
                <a:solidFill>
                  <a:schemeClr val="tx1"/>
                </a:solidFill>
              </a:rPr>
              <a:t> педагогического потенциала, </a:t>
            </a:r>
            <a:r>
              <a:rPr lang="ru-RU" sz="3600" b="1" i="1" u="sng" dirty="0" smtClean="0">
                <a:solidFill>
                  <a:schemeClr val="tx1"/>
                </a:solidFill>
              </a:rPr>
              <a:t>рост</a:t>
            </a:r>
            <a:r>
              <a:rPr lang="ru-RU" sz="3600" b="1" i="1" dirty="0" smtClean="0">
                <a:solidFill>
                  <a:schemeClr val="tx1"/>
                </a:solidFill>
              </a:rPr>
              <a:t> профессиональной компетентности при переходе на профильное обучение в условиях современной школы.</a:t>
            </a:r>
            <a:endParaRPr lang="ru-RU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93239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Задачи.  Ожидаемые результаты.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5184576"/>
          </a:xfrm>
        </p:spPr>
        <p:txBody>
          <a:bodyPr/>
          <a:lstStyle/>
          <a:p>
            <a:pPr marL="11430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1591379"/>
            <a:ext cx="2885167" cy="108011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Развить профессиональную компетентности учителя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27984" y="1556792"/>
            <a:ext cx="4104456" cy="1080119"/>
          </a:xfrm>
          <a:prstGeom prst="roundRect">
            <a:avLst/>
          </a:prstGeom>
          <a:solidFill>
            <a:srgbClr val="46D4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Повышение квалификации, методологической активности учителя, участия в конкурсах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9" y="2852936"/>
            <a:ext cx="2885166" cy="5151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Изменить статус учителя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70" y="3573016"/>
            <a:ext cx="2885164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Обеспечить учебно-методическое сопровождение педагогов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71" y="4653135"/>
            <a:ext cx="2885160" cy="12241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Организовать прохождение программ КПК и профессиональной переподготовки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71" y="6034846"/>
            <a:ext cx="2885160" cy="6345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Создать условия для мотивации учителя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27984" y="2847722"/>
            <a:ext cx="4104455" cy="515199"/>
          </a:xfrm>
          <a:prstGeom prst="roundRect">
            <a:avLst/>
          </a:prstGeom>
          <a:solidFill>
            <a:srgbClr val="46D4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30% педагогов включены в систему реализации профильного обучения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27984" y="3573016"/>
            <a:ext cx="4104455" cy="936103"/>
          </a:xfrm>
          <a:prstGeom prst="roundRect">
            <a:avLst/>
          </a:prstGeom>
          <a:solidFill>
            <a:srgbClr val="46D4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Создан пакет учебных программ, элективных курсов, практик, модулей, рекомендаций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27984" y="4653135"/>
            <a:ext cx="4104455" cy="1224137"/>
          </a:xfrm>
          <a:prstGeom prst="roundRect">
            <a:avLst/>
          </a:prstGeom>
          <a:solidFill>
            <a:srgbClr val="46D4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30%	приняли участие в прохождении программ КПК , 30% освоили программы профессиональной переподготовки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7984" y="5953110"/>
            <a:ext cx="4104455" cy="716250"/>
          </a:xfrm>
          <a:prstGeom prst="roundRect">
            <a:avLst/>
          </a:prstGeom>
          <a:solidFill>
            <a:srgbClr val="46D4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Система методов материальной и нематериальной мотивации учителя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3528" y="1844824"/>
            <a:ext cx="0" cy="4507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3528" y="1844824"/>
            <a:ext cx="36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6" idx="1"/>
          </p:cNvCxnSpPr>
          <p:nvPr/>
        </p:nvCxnSpPr>
        <p:spPr>
          <a:xfrm>
            <a:off x="323528" y="3110535"/>
            <a:ext cx="36004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23528" y="4041067"/>
            <a:ext cx="36004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8" idx="1"/>
          </p:cNvCxnSpPr>
          <p:nvPr/>
        </p:nvCxnSpPr>
        <p:spPr>
          <a:xfrm>
            <a:off x="323528" y="5265203"/>
            <a:ext cx="36004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9" idx="1"/>
          </p:cNvCxnSpPr>
          <p:nvPr/>
        </p:nvCxnSpPr>
        <p:spPr>
          <a:xfrm>
            <a:off x="323528" y="6352103"/>
            <a:ext cx="36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676456" y="1916832"/>
            <a:ext cx="0" cy="4394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8532439" y="1916832"/>
            <a:ext cx="144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10" idx="3"/>
          </p:cNvCxnSpPr>
          <p:nvPr/>
        </p:nvCxnSpPr>
        <p:spPr>
          <a:xfrm flipH="1">
            <a:off x="8532439" y="3105321"/>
            <a:ext cx="1440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11" idx="3"/>
          </p:cNvCxnSpPr>
          <p:nvPr/>
        </p:nvCxnSpPr>
        <p:spPr>
          <a:xfrm flipH="1">
            <a:off x="8532439" y="4041067"/>
            <a:ext cx="1440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12" idx="3"/>
          </p:cNvCxnSpPr>
          <p:nvPr/>
        </p:nvCxnSpPr>
        <p:spPr>
          <a:xfrm flipH="1">
            <a:off x="8532439" y="5265203"/>
            <a:ext cx="14401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8532440" y="631123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0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Критерии успешной реализации проекта.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Высокая степень удовлетворённости образовательным процессом в условиях профильного обучения всех его участников;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Высокий уровень качества образования;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Своевременное и успешное прохождение педагогами повышения профессионального уровня в рамках аттестации;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Увеличение числа педагогов, принявших участие в конкурсах, проектах, методических площадках и сетевых сообществах;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smtClean="0">
                <a:solidFill>
                  <a:srgbClr val="002060"/>
                </a:solidFill>
              </a:rPr>
              <a:t>Повышение престижности школы в </a:t>
            </a:r>
            <a:r>
              <a:rPr lang="ru-RU" sz="1800" b="1" dirty="0" err="1" smtClean="0">
                <a:solidFill>
                  <a:srgbClr val="002060"/>
                </a:solidFill>
              </a:rPr>
              <a:t>глазахучащихся</a:t>
            </a:r>
            <a:r>
              <a:rPr lang="ru-RU" sz="1800" b="1" dirty="0" smtClean="0">
                <a:solidFill>
                  <a:srgbClr val="002060"/>
                </a:solidFill>
              </a:rPr>
              <a:t>, родителей, педагогов.</a:t>
            </a:r>
          </a:p>
          <a:p>
            <a:endParaRPr lang="ru-RU" sz="1600" b="1" dirty="0">
              <a:solidFill>
                <a:srgbClr val="002060"/>
              </a:solidFill>
            </a:endParaRPr>
          </a:p>
          <a:p>
            <a:endParaRPr lang="ru-RU" sz="1600" b="1" dirty="0" smtClean="0">
              <a:solidFill>
                <a:srgbClr val="002060"/>
              </a:solidFill>
            </a:endParaRPr>
          </a:p>
          <a:p>
            <a:endParaRPr lang="ru-RU" sz="1600" b="1" dirty="0">
              <a:solidFill>
                <a:srgbClr val="002060"/>
              </a:solidFill>
            </a:endParaRPr>
          </a:p>
          <a:p>
            <a:pPr marL="114300" indent="0">
              <a:buNone/>
            </a:pPr>
            <a:endParaRPr lang="ru-RU" sz="1600" b="1" dirty="0" smtClean="0">
              <a:solidFill>
                <a:srgbClr val="002060"/>
              </a:solidFill>
            </a:endParaRPr>
          </a:p>
          <a:p>
            <a:endParaRPr lang="ru-RU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Критерии оценивания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Образовательные достижения обучающихся у данного учителя;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Качество деятельности учителя по созданию условий и реализации ресурсов для учебного успеха учащихся (обучающая деятельность учителя);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Воспитательная деятельность классного руководителя, воспитателя, </a:t>
            </a:r>
            <a:r>
              <a:rPr lang="ru-RU" sz="2000" b="1" dirty="0" err="1" smtClean="0">
                <a:solidFill>
                  <a:schemeClr val="tx1"/>
                </a:solidFill>
              </a:rPr>
              <a:t>тьютора</a:t>
            </a:r>
            <a:r>
              <a:rPr lang="ru-RU" sz="20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Деятельность учителя по совершенствованию собственной профессиональной компетентности;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Деятельность учителя как члена единого профессионального коллектива.</a:t>
            </a:r>
          </a:p>
          <a:p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98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232</TotalTime>
  <Words>260</Words>
  <Application>Microsoft Office PowerPoint</Application>
  <PresentationFormat>Экран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Аптека</vt:lpstr>
      <vt:lpstr>ПРОЕКТ</vt:lpstr>
      <vt:lpstr>Организация  ПРОФИЛЬНОГО ОБУЧЕНИЯ</vt:lpstr>
      <vt:lpstr>ЦЕЛЬ ПРОЕКТА</vt:lpstr>
      <vt:lpstr>Задачи.  Ожидаемые результаты.</vt:lpstr>
      <vt:lpstr>Критерии успешной реализации проекта.</vt:lpstr>
      <vt:lpstr>Критерии оценивания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Учитель</cp:lastModifiedBy>
  <cp:revision>22</cp:revision>
  <cp:lastPrinted>2020-09-10T00:39:22Z</cp:lastPrinted>
  <dcterms:created xsi:type="dcterms:W3CDTF">2020-09-09T15:25:16Z</dcterms:created>
  <dcterms:modified xsi:type="dcterms:W3CDTF">2020-09-10T06:46:31Z</dcterms:modified>
</cp:coreProperties>
</file>