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>
      <p:cViewPr>
        <p:scale>
          <a:sx n="70" d="100"/>
          <a:sy n="70" d="100"/>
        </p:scale>
        <p:origin x="-39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691FF9-1C24-4EEC-AAE3-40550327E0C2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E9ABD3-FB79-4151-BC37-B41AA07E3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300608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Приемы формирования смыслового чтения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786190"/>
            <a:ext cx="3994214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Составила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Бойко И.М., учитель начальных классов МОБУ «СОШ №2»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г. Минусинск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kladraz.ru/images/photos/medium/article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928" y="3542255"/>
            <a:ext cx="2866444" cy="2958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b="0" u="sng" dirty="0" smtClean="0">
                <a:solidFill>
                  <a:schemeClr val="accent5">
                    <a:lumMod val="50000"/>
                  </a:schemeClr>
                </a:solidFill>
              </a:rPr>
              <a:t>Приём  «Толстые и тонкие вопросы»</a:t>
            </a:r>
            <a:r>
              <a:rPr lang="ru-RU" sz="2800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u="sng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496" y="1928802"/>
          <a:ext cx="4786314" cy="37459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27251"/>
                <a:gridCol w="2659063"/>
              </a:tblGrid>
              <a:tr h="393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0" dirty="0" smtClean="0">
                          <a:latin typeface="+mn-lt"/>
                          <a:ea typeface="+mn-ea"/>
                        </a:rPr>
                        <a:t>Тонкие</a:t>
                      </a:r>
                      <a:r>
                        <a:rPr lang="ru-RU" sz="1400" kern="0" baseline="0" dirty="0" smtClean="0">
                          <a:latin typeface="+mn-lt"/>
                          <a:ea typeface="+mn-ea"/>
                        </a:rPr>
                        <a:t> вопросы</a:t>
                      </a:r>
                      <a:endParaRPr lang="ru-RU" sz="1100" kern="150" dirty="0"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50" dirty="0" smtClean="0">
                          <a:latin typeface="Times New Roman"/>
                          <a:ea typeface="Calibri"/>
                        </a:rPr>
                        <a:t>Толстые вопросы</a:t>
                      </a:r>
                      <a:endParaRPr lang="ru-RU" sz="1600" kern="150" dirty="0"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/>
                </a:tc>
              </a:tr>
              <a:tr h="29598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кто...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что...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когда...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может...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будет...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мог ли...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как звали...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было ли...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согласны ли вы...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08940" algn="l"/>
                        </a:tabLst>
                      </a:pPr>
                      <a:r>
                        <a:rPr lang="ru-RU" sz="1600" kern="0" dirty="0"/>
                        <a:t>верно... </a:t>
                      </a:r>
                      <a:endParaRPr lang="ru-RU" sz="1600" kern="150" dirty="0"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kern="0" dirty="0"/>
                        <a:t>дайте объяснение, почему...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kern="0" dirty="0"/>
                        <a:t>почему вы думаете...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kern="0" dirty="0"/>
                        <a:t>почему вы считаете...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kern="0" dirty="0"/>
                        <a:t>в чем разница...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kern="0" dirty="0"/>
                        <a:t>предположите, что будет, если... </a:t>
                      </a:r>
                      <a:endParaRPr lang="ru-RU" sz="1600" kern="15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kern="0" dirty="0"/>
                        <a:t>что, если... </a:t>
                      </a:r>
                      <a:endParaRPr lang="ru-RU" sz="1600" kern="150" dirty="0">
                        <a:latin typeface="Times New Roman"/>
                        <a:ea typeface="Calibri"/>
                      </a:endParaRPr>
                    </a:p>
                  </a:txBody>
                  <a:tcPr marL="95250" marR="95250" marT="95250" marB="95250"/>
                </a:tc>
              </a:tr>
            </a:tbl>
          </a:graphicData>
        </a:graphic>
      </p:graphicFrame>
      <p:pic>
        <p:nvPicPr>
          <p:cNvPr id="22530" name="Picture 2" descr="https://whatisgood.ru/wp-content/uploads/2015/02/kak-nauchit-rebenka-chitat-ili-literatura-kak-bronepoezd-duxa-5-.jpg"/>
          <p:cNvPicPr>
            <a:picLocks noChangeAspect="1" noChangeArrowheads="1"/>
          </p:cNvPicPr>
          <p:nvPr/>
        </p:nvPicPr>
        <p:blipFill>
          <a:blip r:embed="rId2" cstate="print"/>
          <a:srcRect l="3102" t="2041" r="3837" b="4082"/>
          <a:stretch>
            <a:fillRect/>
          </a:stretch>
        </p:blipFill>
        <p:spPr bwMode="auto">
          <a:xfrm>
            <a:off x="500034" y="1714488"/>
            <a:ext cx="3491144" cy="321471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14810" y="1144783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достижения цели на уроках необходимо использовать таблицу: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605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183880" cy="59293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800" dirty="0" smtClean="0"/>
              <a:t>	</a:t>
            </a:r>
            <a:r>
              <a:rPr lang="ru-RU" sz="3800" dirty="0" smtClean="0">
                <a:solidFill>
                  <a:schemeClr val="tx2"/>
                </a:solidFill>
              </a:rPr>
              <a:t>Работа по вопросам ведется в несколько этапов.</a:t>
            </a:r>
            <a:r>
              <a:rPr lang="ru-RU" sz="3800" i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3800" i="1" dirty="0" smtClean="0">
                <a:solidFill>
                  <a:schemeClr val="tx2"/>
                </a:solidFill>
              </a:rPr>
              <a:t>  1 этап</a:t>
            </a:r>
            <a:r>
              <a:rPr lang="ru-RU" sz="3800" dirty="0" smtClean="0">
                <a:solidFill>
                  <a:schemeClr val="tx2"/>
                </a:solidFill>
              </a:rPr>
              <a:t> </a:t>
            </a:r>
            <a:r>
              <a:rPr lang="ru-RU" sz="3800" dirty="0" smtClean="0"/>
              <a:t>– учащиеся учатся по таблице задавать вопросы, записывая в таблице продолжение </a:t>
            </a:r>
          </a:p>
          <a:p>
            <a:pPr>
              <a:buNone/>
            </a:pPr>
            <a:r>
              <a:rPr lang="ru-RU" sz="3800" dirty="0" smtClean="0"/>
              <a:t>   каждого вопроса. Сначала ребята сами придумывают "тонкие" вопросы, потом "толстые".</a:t>
            </a:r>
            <a:br>
              <a:rPr lang="ru-RU" sz="3800" dirty="0" smtClean="0"/>
            </a:br>
            <a:r>
              <a:rPr lang="ru-RU" sz="3800" i="1" dirty="0" smtClean="0">
                <a:solidFill>
                  <a:schemeClr val="tx2"/>
                </a:solidFill>
              </a:rPr>
              <a:t>2 этап</a:t>
            </a:r>
            <a:r>
              <a:rPr lang="ru-RU" sz="3800" dirty="0" smtClean="0">
                <a:solidFill>
                  <a:schemeClr val="tx2"/>
                </a:solidFill>
              </a:rPr>
              <a:t> </a:t>
            </a:r>
            <a:r>
              <a:rPr lang="ru-RU" sz="3800" dirty="0" smtClean="0"/>
              <a:t>– учащиеся учатся записывать уже вопросы по тексту: сначала –"тонкие", а потом "толстые".</a:t>
            </a:r>
            <a:br>
              <a:rPr lang="ru-RU" sz="3800" dirty="0" smtClean="0"/>
            </a:br>
            <a:r>
              <a:rPr lang="ru-RU" sz="3800" i="1" dirty="0" smtClean="0">
                <a:solidFill>
                  <a:schemeClr val="tx2"/>
                </a:solidFill>
              </a:rPr>
              <a:t>3 этап</a:t>
            </a:r>
            <a:r>
              <a:rPr lang="ru-RU" sz="3800" dirty="0" smtClean="0">
                <a:solidFill>
                  <a:schemeClr val="tx2"/>
                </a:solidFill>
              </a:rPr>
              <a:t> </a:t>
            </a:r>
            <a:r>
              <a:rPr lang="ru-RU" sz="3800" dirty="0" smtClean="0"/>
              <a:t>– при работе с текстом дети к каждой части записывают в каждую колонку таблицы по одному вопросу, которые после чтения задают своим товарищам. </a:t>
            </a:r>
          </a:p>
          <a:p>
            <a:pPr>
              <a:buNone/>
            </a:pPr>
            <a:r>
              <a:rPr lang="ru-RU" sz="3800" dirty="0" smtClean="0"/>
              <a:t>  Для того чтобы дети успевали   </a:t>
            </a:r>
          </a:p>
          <a:p>
            <a:pPr>
              <a:buNone/>
            </a:pPr>
            <a:r>
              <a:rPr lang="ru-RU" sz="3800" dirty="0" smtClean="0"/>
              <a:t>  записывать вопросы, необходимо    </a:t>
            </a:r>
          </a:p>
          <a:p>
            <a:pPr>
              <a:buNone/>
            </a:pPr>
            <a:r>
              <a:rPr lang="ru-RU" sz="3800" dirty="0" smtClean="0"/>
              <a:t>  при чтении учителю  </a:t>
            </a:r>
            <a:r>
              <a:rPr lang="ru-RU" sz="3800" dirty="0" smtClean="0"/>
              <a:t>останавливаться</a:t>
            </a:r>
            <a:r>
              <a:rPr lang="ru-RU" sz="3800" dirty="0" smtClean="0"/>
              <a:t>.</a:t>
            </a:r>
            <a:br>
              <a:rPr lang="ru-RU" sz="3800" dirty="0" smtClean="0"/>
            </a:br>
            <a:endParaRPr lang="ru-RU" sz="3800" dirty="0"/>
          </a:p>
        </p:txBody>
      </p:sp>
      <p:pic>
        <p:nvPicPr>
          <p:cNvPr id="24586" name="Picture 10" descr="http://den-v-shkole.ru/wp-content/uploads/2016/09/funktsionalnaya-negramotno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3" y="4725144"/>
            <a:ext cx="1952653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00042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ru-RU" sz="3100" b="0" u="sng" dirty="0" smtClean="0">
                <a:solidFill>
                  <a:schemeClr val="accent4">
                    <a:lumMod val="50000"/>
                  </a:schemeClr>
                </a:solidFill>
              </a:rPr>
              <a:t>Работа с текстом</a:t>
            </a:r>
            <a:r>
              <a:rPr lang="ru-RU" b="0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8183880" cy="600076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100" dirty="0" smtClean="0">
                <a:solidFill>
                  <a:schemeClr val="accent1"/>
                </a:solidFill>
              </a:rPr>
              <a:t>		Л.Н. Толстой</a:t>
            </a:r>
          </a:p>
          <a:p>
            <a:pPr>
              <a:buNone/>
            </a:pPr>
            <a:r>
              <a:rPr lang="ru-RU" sz="3100" dirty="0" smtClean="0">
                <a:solidFill>
                  <a:schemeClr val="accent1"/>
                </a:solidFill>
              </a:rPr>
              <a:t>		    </a:t>
            </a:r>
            <a:r>
              <a:rPr lang="ru-RU" sz="3100" dirty="0" err="1" smtClean="0">
                <a:solidFill>
                  <a:schemeClr val="accent1"/>
                </a:solidFill>
              </a:rPr>
              <a:t>Филипок</a:t>
            </a:r>
            <a:r>
              <a:rPr lang="ru-RU" sz="3100" dirty="0" smtClean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1. Отметь причину, по которой мать не пустила </a:t>
            </a:r>
            <a:r>
              <a:rPr lang="ru-RU" dirty="0" err="1" smtClean="0"/>
              <a:t>Филипка</a:t>
            </a:r>
            <a:r>
              <a:rPr lang="ru-RU" dirty="0" smtClean="0"/>
              <a:t> в школу. Выбери и отметь </a:t>
            </a:r>
            <a:r>
              <a:rPr lang="ru-RU" dirty="0" err="1" smtClean="0"/>
              <a:t>знаком\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+ правильный ответ: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потому, что не умел читать;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потому, что ещё мал;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потому, что надо было сидеть с бабушкой.                                                                                                      </a:t>
            </a:r>
            <a:r>
              <a:rPr lang="ru-RU" b="1" u="sng" dirty="0" smtClean="0"/>
              <a:t>1б___</a:t>
            </a:r>
            <a:endParaRPr lang="ru-RU" sz="2400" dirty="0" smtClean="0"/>
          </a:p>
          <a:p>
            <a:r>
              <a:rPr lang="ru-RU" sz="800" dirty="0" smtClean="0"/>
              <a:t> </a:t>
            </a:r>
            <a:endParaRPr lang="ru-RU" sz="4400" dirty="0" smtClean="0"/>
          </a:p>
          <a:p>
            <a:pPr>
              <a:buNone/>
            </a:pPr>
            <a:r>
              <a:rPr lang="ru-RU" dirty="0" smtClean="0"/>
              <a:t>2. Закончи предложение.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Когда </a:t>
            </a:r>
            <a:r>
              <a:rPr lang="ru-RU" dirty="0" err="1" smtClean="0"/>
              <a:t>Филип</a:t>
            </a:r>
            <a:r>
              <a:rPr lang="ru-RU" dirty="0" smtClean="0"/>
              <a:t> шёл по своей слободе, то собаки __________________ потому, что ________________ .              </a:t>
            </a:r>
            <a:r>
              <a:rPr lang="ru-RU" b="1" u="sng" dirty="0" smtClean="0"/>
              <a:t>1б___</a:t>
            </a:r>
            <a:r>
              <a:rPr lang="ru-RU" dirty="0" smtClean="0"/>
              <a:t>                                           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Выскочила Жучка и залаяла, когда </a:t>
            </a:r>
            <a:r>
              <a:rPr lang="ru-RU" dirty="0" err="1" smtClean="0"/>
              <a:t>Филипок</a:t>
            </a:r>
            <a:r>
              <a:rPr lang="ru-RU" dirty="0" smtClean="0"/>
              <a:t> _____________________________.                                              </a:t>
            </a:r>
            <a:r>
              <a:rPr lang="ru-RU" b="1" u="sng" dirty="0" smtClean="0"/>
              <a:t>1б___</a:t>
            </a:r>
            <a:endParaRPr lang="ru-RU" sz="24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>3. Выпиши из текста, причину по которой </a:t>
            </a:r>
            <a:r>
              <a:rPr lang="ru-RU" dirty="0" err="1" smtClean="0"/>
              <a:t>Филипок</a:t>
            </a:r>
            <a:r>
              <a:rPr lang="ru-RU" dirty="0" smtClean="0"/>
              <a:t> не мог разговаривать с учителем.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_______________________________________________________________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_______________________________________________________________ 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_________________________________________________________</a:t>
            </a:r>
            <a:r>
              <a:rPr lang="ru-RU" b="1" u="sng" dirty="0" smtClean="0"/>
              <a:t>_____  </a:t>
            </a:r>
            <a:r>
              <a:rPr lang="ru-RU" b="1" dirty="0" smtClean="0"/>
              <a:t>	                               </a:t>
            </a:r>
            <a:r>
              <a:rPr lang="ru-RU" b="1" u="sng" dirty="0" smtClean="0"/>
              <a:t>1б___</a:t>
            </a:r>
          </a:p>
          <a:p>
            <a:pPr>
              <a:buNone/>
            </a:pPr>
            <a:r>
              <a:rPr lang="ru-RU" sz="800" dirty="0" smtClean="0"/>
              <a:t>  </a:t>
            </a:r>
          </a:p>
          <a:p>
            <a:pPr>
              <a:buNone/>
            </a:pPr>
            <a:r>
              <a:rPr lang="ru-RU" dirty="0" smtClean="0"/>
              <a:t>4. Установи последовательность рассказа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- мальчик убегает от собак;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встреча с учителем;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на </a:t>
            </a:r>
            <a:r>
              <a:rPr lang="ru-RU" dirty="0" err="1" smtClean="0"/>
              <a:t>Филипка</a:t>
            </a:r>
            <a:r>
              <a:rPr lang="ru-RU" dirty="0" smtClean="0"/>
              <a:t> нашел страх;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Филипок</a:t>
            </a:r>
            <a:r>
              <a:rPr lang="ru-RU" dirty="0" smtClean="0"/>
              <a:t>  сидел с бабушкой дома;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Филипок</a:t>
            </a:r>
            <a:r>
              <a:rPr lang="ru-RU" dirty="0" smtClean="0"/>
              <a:t> составляет свое имя.                                                                                                                         </a:t>
            </a:r>
            <a:r>
              <a:rPr lang="ru-RU" b="1" u="sng" dirty="0" smtClean="0"/>
              <a:t>1б___</a:t>
            </a:r>
            <a:endParaRPr lang="ru-RU" sz="2400" dirty="0" smtClean="0"/>
          </a:p>
          <a:p>
            <a:r>
              <a:rPr lang="ru-RU" sz="800" dirty="0" smtClean="0"/>
              <a:t> </a:t>
            </a:r>
            <a:endParaRPr lang="ru-RU" sz="4400" dirty="0" smtClean="0"/>
          </a:p>
          <a:p>
            <a:pPr>
              <a:buNone/>
            </a:pPr>
            <a:r>
              <a:rPr lang="ru-RU" dirty="0" smtClean="0"/>
              <a:t>5. Как ты думаешь, хотел ли мальчик учиться в школе? Отметь +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               ___ да                ____ нет</a:t>
            </a:r>
            <a:endParaRPr lang="ru-RU" sz="2400" dirty="0" smtClean="0"/>
          </a:p>
          <a:p>
            <a:r>
              <a:rPr lang="ru-RU" sz="800" dirty="0" smtClean="0"/>
              <a:t> </a:t>
            </a:r>
            <a:endParaRPr lang="ru-RU" sz="4400" dirty="0" smtClean="0"/>
          </a:p>
          <a:p>
            <a:pPr>
              <a:buNone/>
            </a:pPr>
            <a:r>
              <a:rPr lang="ru-RU" dirty="0" smtClean="0"/>
              <a:t>Объясни почему? Напиши два доказательства.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1.________________________________________________________________________________________</a:t>
            </a:r>
          </a:p>
          <a:p>
            <a:pPr>
              <a:buNone/>
            </a:pPr>
            <a:r>
              <a:rPr lang="ru-RU" dirty="0" smtClean="0"/>
              <a:t>_________________________________________________________________________________________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2.________________________________________________________________________________________</a:t>
            </a:r>
          </a:p>
          <a:p>
            <a:pPr>
              <a:buNone/>
            </a:pPr>
            <a:r>
              <a:rPr lang="ru-RU" dirty="0" smtClean="0"/>
              <a:t>_________________________________________________________________________________________ </a:t>
            </a:r>
            <a:r>
              <a:rPr lang="ru-RU" u="sng" dirty="0" smtClean="0"/>
              <a:t>3б</a:t>
            </a:r>
            <a:r>
              <a:rPr lang="ru-RU" dirty="0" smtClean="0"/>
              <a:t>___</a:t>
            </a:r>
            <a:endParaRPr lang="ru-RU" sz="2400" dirty="0" smtClean="0"/>
          </a:p>
          <a:p>
            <a:r>
              <a:rPr lang="ru-RU" sz="800" dirty="0" smtClean="0"/>
              <a:t> </a:t>
            </a:r>
            <a:r>
              <a:rPr lang="ru-RU" sz="1200" dirty="0" smtClean="0"/>
              <a:t>б</a:t>
            </a:r>
            <a:endParaRPr lang="ru-RU" sz="4400" dirty="0" smtClean="0"/>
          </a:p>
          <a:p>
            <a:pPr>
              <a:buNone/>
            </a:pPr>
            <a:r>
              <a:rPr lang="ru-RU" dirty="0" smtClean="0"/>
              <a:t>6.В каком из сборников можно было поместить это произведении? Обведи номер правильного ответа.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       1. Сказка за сказкой		3. Рассказы о детях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       2. Рассказы о природе		4. Басни.                                                                        </a:t>
            </a:r>
            <a:r>
              <a:rPr lang="ru-RU" b="1" u="sng" dirty="0" smtClean="0"/>
              <a:t>1б___</a:t>
            </a:r>
          </a:p>
          <a:p>
            <a:pPr>
              <a:buNone/>
            </a:pPr>
            <a:endParaRPr lang="ru-RU" b="1" u="sng" dirty="0" smtClean="0"/>
          </a:p>
          <a:p>
            <a:pPr fontAlgn="t"/>
            <a:r>
              <a:rPr lang="ru-RU" dirty="0" smtClean="0"/>
              <a:t>ОЦЕНИВАНИЕ:            9б – 5;		</a:t>
            </a:r>
          </a:p>
          <a:p>
            <a:pPr lvl="6" fontAlgn="t">
              <a:buNone/>
            </a:pPr>
            <a:r>
              <a:rPr lang="ru-RU" sz="2800" dirty="0" smtClean="0"/>
              <a:t>   8б- 6б  – 4;</a:t>
            </a:r>
          </a:p>
          <a:p>
            <a:pPr lvl="6" fontAlgn="t">
              <a:buNone/>
            </a:pPr>
            <a:r>
              <a:rPr lang="ru-RU" sz="2800" dirty="0" smtClean="0"/>
              <a:t>   5б, 4б – 3.</a:t>
            </a:r>
          </a:p>
          <a:p>
            <a:pPr lvl="6" fontAlgn="t">
              <a:buNone/>
            </a:pPr>
            <a:endParaRPr lang="ru-RU" sz="2800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primary-school.ucoz.site/literatura.png"/>
          <p:cNvPicPr>
            <a:picLocks noChangeAspect="1" noChangeArrowheads="1"/>
          </p:cNvPicPr>
          <p:nvPr/>
        </p:nvPicPr>
        <p:blipFill>
          <a:blip r:embed="rId2" cstate="print"/>
          <a:srcRect l="2166" t="1444" r="3606"/>
          <a:stretch>
            <a:fillRect/>
          </a:stretch>
        </p:blipFill>
        <p:spPr bwMode="auto">
          <a:xfrm>
            <a:off x="6786578" y="5000636"/>
            <a:ext cx="2095374" cy="1643718"/>
          </a:xfrm>
          <a:prstGeom prst="rect">
            <a:avLst/>
          </a:prstGeom>
          <a:noFill/>
        </p:spPr>
      </p:pic>
      <p:pic>
        <p:nvPicPr>
          <p:cNvPr id="10" name="Picture 8" descr="https://ds03.infourok.ru/uploads/ex/0939/000427e8-7f28fac2/hello_html_538ea7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3750425" cy="21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ds428nsk.edusite.ru/images/p132_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673587" cy="478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etsad87.nethouse.ru/static/img/0000/0002/4137/24137744.snjl5pvp78.W665.png"/>
          <p:cNvPicPr>
            <a:picLocks noChangeAspect="1" noChangeArrowheads="1"/>
          </p:cNvPicPr>
          <p:nvPr/>
        </p:nvPicPr>
        <p:blipFill>
          <a:blip r:embed="rId2" cstate="print"/>
          <a:srcRect t="1524"/>
          <a:stretch>
            <a:fillRect/>
          </a:stretch>
        </p:blipFill>
        <p:spPr bwMode="auto">
          <a:xfrm>
            <a:off x="500034" y="3429000"/>
            <a:ext cx="3686717" cy="26860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183880" cy="547041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000" dirty="0" smtClean="0"/>
              <a:t>	</a:t>
            </a:r>
            <a:r>
              <a:rPr lang="ru-RU" sz="3000" dirty="0" smtClean="0"/>
              <a:t>Одно </a:t>
            </a:r>
            <a:r>
              <a:rPr lang="ru-RU" sz="3000" dirty="0" smtClean="0"/>
              <a:t>из </a:t>
            </a:r>
            <a:r>
              <a:rPr lang="ru-RU" sz="3000" dirty="0" smtClean="0">
                <a:solidFill>
                  <a:schemeClr val="tx2"/>
                </a:solidFill>
              </a:rPr>
              <a:t>требований к </a:t>
            </a:r>
            <a:r>
              <a:rPr lang="ru-RU" sz="3000" dirty="0" err="1" smtClean="0">
                <a:solidFill>
                  <a:schemeClr val="tx2"/>
                </a:solidFill>
              </a:rPr>
              <a:t>метапредметным</a:t>
            </a:r>
            <a:r>
              <a:rPr lang="ru-RU" sz="3000" dirty="0" smtClean="0">
                <a:solidFill>
                  <a:schemeClr val="tx2"/>
                </a:solidFill>
              </a:rPr>
              <a:t>  результатам </a:t>
            </a:r>
            <a:r>
              <a:rPr lang="ru-RU" sz="3000" dirty="0" smtClean="0"/>
              <a:t>освоения образовательной программы – это </a:t>
            </a:r>
            <a:r>
              <a:rPr lang="ru-RU" sz="3000" dirty="0" smtClean="0">
                <a:solidFill>
                  <a:schemeClr val="tx2"/>
                </a:solidFill>
              </a:rPr>
              <a:t>овладение навыками смыслового чтения </a:t>
            </a:r>
            <a:r>
              <a:rPr lang="ru-RU" sz="3000" dirty="0" smtClean="0"/>
              <a:t>текстов различных стилей и жанров в соответствии с целями и задачами, т.е формирование у учеников читательской грамотности. Необходимо, чтобы у 					школьника 						формировалось 					мышление, 						а не автоматическое 				запоминание и 					воспроизведение 					материала</a:t>
            </a:r>
            <a:endParaRPr lang="ru-RU" sz="3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5929330"/>
            <a:ext cx="7686700" cy="1057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29264"/>
            <a:ext cx="8183880" cy="605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85794"/>
            <a:ext cx="8362702" cy="5330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Основное условие  </a:t>
            </a:r>
            <a:r>
              <a:rPr lang="ru-RU" sz="2600" dirty="0" smtClean="0"/>
              <a:t>для воплощения данного требования – </a:t>
            </a:r>
            <a:r>
              <a:rPr lang="ru-RU" sz="2600" dirty="0" smtClean="0"/>
              <a:t>использование </a:t>
            </a:r>
            <a:r>
              <a:rPr lang="ru-RU" sz="2600" dirty="0" smtClean="0"/>
              <a:t>в  </a:t>
            </a:r>
            <a:r>
              <a:rPr lang="ru-RU" sz="2600" dirty="0" smtClean="0"/>
              <a:t>педагогической деятельности </a:t>
            </a:r>
            <a:r>
              <a:rPr lang="ru-RU" sz="2600" dirty="0" smtClean="0"/>
              <a:t>новых приёмов и </a:t>
            </a:r>
            <a:r>
              <a:rPr lang="ru-RU" sz="2600" dirty="0" smtClean="0"/>
              <a:t>современных общеобразовательных технологий. </a:t>
            </a:r>
            <a:endParaRPr lang="ru-RU" sz="2600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4340" name="Picture 4" descr="http://nikopol.net.ua/uploads/images/28804.jpeg"/>
          <p:cNvPicPr>
            <a:picLocks noChangeAspect="1" noChangeArrowheads="1"/>
          </p:cNvPicPr>
          <p:nvPr/>
        </p:nvPicPr>
        <p:blipFill>
          <a:blip r:embed="rId2" cstate="print"/>
          <a:srcRect l="13125" r="12812"/>
          <a:stretch>
            <a:fillRect/>
          </a:stretch>
        </p:blipFill>
        <p:spPr bwMode="auto">
          <a:xfrm>
            <a:off x="3275856" y="2991070"/>
            <a:ext cx="2596232" cy="294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248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57561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		</a:t>
            </a:r>
            <a:r>
              <a:rPr lang="ru-RU" dirty="0" smtClean="0">
                <a:solidFill>
                  <a:schemeClr val="tx2"/>
                </a:solidFill>
              </a:rPr>
              <a:t>Технология критического </a:t>
            </a:r>
            <a:r>
              <a:rPr lang="ru-RU" dirty="0" smtClean="0">
                <a:solidFill>
                  <a:schemeClr val="tx2"/>
                </a:solidFill>
              </a:rPr>
              <a:t>мышления </a:t>
            </a:r>
            <a:r>
              <a:rPr lang="ru-RU" dirty="0" smtClean="0"/>
              <a:t>позволяет строить учебный процесс на научно-обоснованных закономерностях </a:t>
            </a:r>
            <a:r>
              <a:rPr lang="ru-RU" dirty="0" smtClean="0"/>
              <a:t>взаимодействия </a:t>
            </a:r>
            <a:r>
              <a:rPr lang="ru-RU" dirty="0" smtClean="0"/>
              <a:t>личности и информации. 	Технология </a:t>
            </a:r>
            <a:r>
              <a:rPr lang="ru-RU" dirty="0" smtClean="0">
                <a:solidFill>
                  <a:schemeClr val="tx2"/>
                </a:solidFill>
              </a:rPr>
              <a:t>направлена</a:t>
            </a:r>
            <a:r>
              <a:rPr lang="ru-RU" dirty="0" smtClean="0"/>
              <a:t> на </a:t>
            </a:r>
            <a:r>
              <a:rPr lang="ru-RU" dirty="0" smtClean="0"/>
              <a:t>развитие </a:t>
            </a:r>
            <a:r>
              <a:rPr lang="ru-RU" dirty="0" smtClean="0"/>
              <a:t>навыков работы с информацией, </a:t>
            </a:r>
            <a:r>
              <a:rPr lang="ru-RU" dirty="0" smtClean="0"/>
              <a:t>умений </a:t>
            </a:r>
            <a:r>
              <a:rPr lang="ru-RU" dirty="0" smtClean="0"/>
              <a:t>анализировать и применять данную информацию.</a:t>
            </a:r>
            <a:endParaRPr lang="ru-RU" dirty="0"/>
          </a:p>
        </p:txBody>
      </p:sp>
      <p:pic>
        <p:nvPicPr>
          <p:cNvPr id="5" name="Picture 2" descr="https://estalsad5.edumsko.ru/uploads/3000/2204/section/263589/chto_ya_vizh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2304256" cy="2790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810792" cy="1090634"/>
          </a:xfrm>
        </p:spPr>
        <p:txBody>
          <a:bodyPr>
            <a:normAutofit/>
          </a:bodyPr>
          <a:lstStyle/>
          <a:p>
            <a:pPr algn="ctr"/>
            <a:r>
              <a:rPr lang="ru-RU" sz="2800" b="0" u="sng" dirty="0" smtClean="0">
                <a:solidFill>
                  <a:schemeClr val="accent5">
                    <a:lumMod val="50000"/>
                  </a:schemeClr>
                </a:solidFill>
              </a:rPr>
              <a:t>Прием </a:t>
            </a:r>
            <a:br>
              <a:rPr lang="ru-RU" sz="2800" b="0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0" u="sng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800" b="0" u="sng" dirty="0" err="1" smtClean="0">
                <a:solidFill>
                  <a:schemeClr val="accent5">
                    <a:lumMod val="50000"/>
                  </a:schemeClr>
                </a:solidFill>
              </a:rPr>
              <a:t>Синквейн</a:t>
            </a:r>
            <a:r>
              <a:rPr lang="ru-RU" sz="2800" b="0" u="sng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4049" y="2511461"/>
            <a:ext cx="8255638" cy="2987205"/>
          </a:xfrm>
        </p:spPr>
        <p:txBody>
          <a:bodyPr>
            <a:noAutofit/>
          </a:bodyPr>
          <a:lstStyle/>
          <a:p>
            <a:r>
              <a:rPr lang="ru-RU" sz="2000" dirty="0" smtClean="0"/>
              <a:t>Это стихотворение из 5 строк, которое строится по правилам:</a:t>
            </a:r>
            <a:br>
              <a:rPr lang="ru-RU" sz="2000" dirty="0" smtClean="0"/>
            </a:br>
            <a:r>
              <a:rPr lang="ru-RU" sz="2000" dirty="0" smtClean="0"/>
              <a:t>1 строка – тема или предмет (одно существительное);</a:t>
            </a:r>
            <a:br>
              <a:rPr lang="ru-RU" sz="2000" dirty="0" smtClean="0"/>
            </a:br>
            <a:r>
              <a:rPr lang="ru-RU" sz="2000" dirty="0" smtClean="0"/>
              <a:t>2 строка – описание предмета (два прилагательных);</a:t>
            </a:r>
            <a:br>
              <a:rPr lang="ru-RU" sz="2000" dirty="0" smtClean="0"/>
            </a:br>
            <a:r>
              <a:rPr lang="ru-RU" sz="2000" dirty="0" smtClean="0"/>
              <a:t>3 строка – описание действия (три глагола);</a:t>
            </a:r>
            <a:br>
              <a:rPr lang="ru-RU" sz="2000" dirty="0" smtClean="0"/>
            </a:br>
            <a:r>
              <a:rPr lang="ru-RU" sz="2000" dirty="0" smtClean="0"/>
              <a:t>4 строка – фраза из четырех слов, выражающая отношение к предмету;</a:t>
            </a:r>
            <a:br>
              <a:rPr lang="ru-RU" sz="2000" dirty="0" smtClean="0"/>
            </a:br>
            <a:r>
              <a:rPr lang="ru-RU" sz="2000" dirty="0" smtClean="0"/>
              <a:t>5 строка – синоним, обобщающий или расширяющий смысл темы или предмета (одно слово</a:t>
            </a:r>
            <a:r>
              <a:rPr lang="ru-RU" sz="1800" dirty="0" smtClean="0"/>
              <a:t>).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3801963" cy="4023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://elina14121993.ucoz.ru/_si/0/82475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03243"/>
            <a:ext cx="1622519" cy="205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chemeClr val="tx2"/>
                </a:solidFill>
                <a:effectLst/>
              </a:rPr>
              <a:t>Схемы «</a:t>
            </a:r>
            <a:r>
              <a:rPr lang="ru-RU" sz="3100" b="0" dirty="0" err="1" smtClean="0">
                <a:solidFill>
                  <a:schemeClr val="tx2"/>
                </a:solidFill>
                <a:effectLst/>
              </a:rPr>
              <a:t>синквейна</a:t>
            </a:r>
            <a:r>
              <a:rPr lang="ru-RU" sz="3100" b="0" dirty="0" smtClean="0">
                <a:solidFill>
                  <a:schemeClr val="tx2"/>
                </a:solidFill>
                <a:effectLst/>
              </a:rPr>
              <a:t>» в соответствии с возможностями обучающихся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500174"/>
            <a:ext cx="3931920" cy="34192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dirty="0" smtClean="0"/>
              <a:t>1.Тема  (кто? что?).</a:t>
            </a:r>
          </a:p>
          <a:p>
            <a:pPr lvl="0">
              <a:buNone/>
            </a:pPr>
            <a:r>
              <a:rPr lang="ru-RU" sz="2000" dirty="0" smtClean="0"/>
              <a:t>2. Признак (какой? какой?).</a:t>
            </a:r>
          </a:p>
          <a:p>
            <a:pPr lvl="0">
              <a:buNone/>
            </a:pPr>
            <a:r>
              <a:rPr lang="ru-RU" sz="2000" dirty="0" smtClean="0"/>
              <a:t>3. Действие (что делает? что делает? что делает?).</a:t>
            </a:r>
          </a:p>
          <a:p>
            <a:pPr lvl="0">
              <a:buNone/>
            </a:pPr>
            <a:r>
              <a:rPr lang="ru-RU" sz="2000" dirty="0" smtClean="0"/>
              <a:t>4. Фраза – отношение к теме.</a:t>
            </a:r>
          </a:p>
          <a:p>
            <a:pPr lvl="0">
              <a:buNone/>
            </a:pPr>
            <a:r>
              <a:rPr lang="ru-RU" sz="2000" dirty="0" smtClean="0"/>
              <a:t>5.Вывод (кто? что?).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357298"/>
            <a:ext cx="3931920" cy="356217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1. ___.</a:t>
            </a:r>
          </a:p>
          <a:p>
            <a:pPr lvl="0">
              <a:buNone/>
            </a:pPr>
            <a:r>
              <a:rPr lang="ru-RU" dirty="0" smtClean="0"/>
              <a:t>2.         ,         .</a:t>
            </a:r>
          </a:p>
          <a:p>
            <a:pPr lvl="0">
              <a:buNone/>
            </a:pPr>
            <a:r>
              <a:rPr lang="ru-RU" dirty="0" smtClean="0"/>
              <a:t>3.  </a:t>
            </a:r>
            <a:r>
              <a:rPr lang="ru-RU" u="sng" dirty="0" smtClean="0"/>
              <a:t>__</a:t>
            </a:r>
            <a:r>
              <a:rPr lang="ru-RU" dirty="0" smtClean="0"/>
              <a:t>_ , ___ , ___. </a:t>
            </a:r>
          </a:p>
          <a:p>
            <a:pPr lvl="0">
              <a:buNone/>
            </a:pPr>
            <a:r>
              <a:rPr lang="ru-RU" dirty="0" smtClean="0"/>
              <a:t>4. </a:t>
            </a:r>
          </a:p>
          <a:p>
            <a:pPr>
              <a:buNone/>
            </a:pPr>
            <a:r>
              <a:rPr lang="ru-RU" dirty="0" smtClean="0"/>
              <a:t>5.  ___ .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00694" y="2571744"/>
            <a:ext cx="571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00826" y="2571744"/>
            <a:ext cx="571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429520" y="2571744"/>
            <a:ext cx="571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286380" y="2928934"/>
            <a:ext cx="285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29256" y="3071810"/>
            <a:ext cx="4286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00760" y="3071810"/>
            <a:ext cx="4286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72264" y="3071810"/>
            <a:ext cx="4286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215206" y="3071810"/>
            <a:ext cx="4286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786710" y="3071810"/>
            <a:ext cx="4286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4" name="Picture 18" descr="https://klub-drug.ru/wp-content/uploads/2011/04/41.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14752"/>
            <a:ext cx="5072098" cy="2352989"/>
          </a:xfrm>
          <a:prstGeom prst="rect">
            <a:avLst/>
          </a:prstGeom>
          <a:noFill/>
        </p:spPr>
      </p:pic>
      <p:sp>
        <p:nvSpPr>
          <p:cNvPr id="19475" name="Freeform 19"/>
          <p:cNvSpPr>
            <a:spLocks/>
          </p:cNvSpPr>
          <p:nvPr/>
        </p:nvSpPr>
        <p:spPr bwMode="auto">
          <a:xfrm>
            <a:off x="5429256" y="2143116"/>
            <a:ext cx="785818" cy="45719"/>
          </a:xfrm>
          <a:custGeom>
            <a:avLst/>
            <a:gdLst/>
            <a:ahLst/>
            <a:cxnLst>
              <a:cxn ang="0">
                <a:pos x="0" y="303"/>
              </a:cxn>
              <a:cxn ang="0">
                <a:pos x="281" y="22"/>
              </a:cxn>
              <a:cxn ang="0">
                <a:pos x="505" y="321"/>
              </a:cxn>
              <a:cxn ang="0">
                <a:pos x="842" y="3"/>
              </a:cxn>
              <a:cxn ang="0">
                <a:pos x="1085" y="340"/>
              </a:cxn>
              <a:cxn ang="0">
                <a:pos x="1403" y="78"/>
              </a:cxn>
              <a:cxn ang="0">
                <a:pos x="1552" y="340"/>
              </a:cxn>
            </a:cxnLst>
            <a:rect l="0" t="0" r="r" b="b"/>
            <a:pathLst>
              <a:path w="1552" h="352">
                <a:moveTo>
                  <a:pt x="0" y="303"/>
                </a:moveTo>
                <a:cubicBezTo>
                  <a:pt x="98" y="161"/>
                  <a:pt x="197" y="19"/>
                  <a:pt x="281" y="22"/>
                </a:cubicBezTo>
                <a:cubicBezTo>
                  <a:pt x="365" y="25"/>
                  <a:pt x="412" y="324"/>
                  <a:pt x="505" y="321"/>
                </a:cubicBezTo>
                <a:cubicBezTo>
                  <a:pt x="598" y="318"/>
                  <a:pt x="745" y="0"/>
                  <a:pt x="842" y="3"/>
                </a:cubicBezTo>
                <a:cubicBezTo>
                  <a:pt x="939" y="6"/>
                  <a:pt x="992" y="328"/>
                  <a:pt x="1085" y="340"/>
                </a:cubicBezTo>
                <a:cubicBezTo>
                  <a:pt x="1178" y="352"/>
                  <a:pt x="1325" y="78"/>
                  <a:pt x="1403" y="78"/>
                </a:cubicBezTo>
                <a:cubicBezTo>
                  <a:pt x="1481" y="78"/>
                  <a:pt x="1518" y="290"/>
                  <a:pt x="1552" y="34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Freeform 19"/>
          <p:cNvSpPr>
            <a:spLocks/>
          </p:cNvSpPr>
          <p:nvPr/>
        </p:nvSpPr>
        <p:spPr bwMode="auto">
          <a:xfrm>
            <a:off x="6572264" y="2143116"/>
            <a:ext cx="785818" cy="45719"/>
          </a:xfrm>
          <a:custGeom>
            <a:avLst/>
            <a:gdLst/>
            <a:ahLst/>
            <a:cxnLst>
              <a:cxn ang="0">
                <a:pos x="0" y="303"/>
              </a:cxn>
              <a:cxn ang="0">
                <a:pos x="281" y="22"/>
              </a:cxn>
              <a:cxn ang="0">
                <a:pos x="505" y="321"/>
              </a:cxn>
              <a:cxn ang="0">
                <a:pos x="842" y="3"/>
              </a:cxn>
              <a:cxn ang="0">
                <a:pos x="1085" y="340"/>
              </a:cxn>
              <a:cxn ang="0">
                <a:pos x="1403" y="78"/>
              </a:cxn>
              <a:cxn ang="0">
                <a:pos x="1552" y="340"/>
              </a:cxn>
            </a:cxnLst>
            <a:rect l="0" t="0" r="r" b="b"/>
            <a:pathLst>
              <a:path w="1552" h="352">
                <a:moveTo>
                  <a:pt x="0" y="303"/>
                </a:moveTo>
                <a:cubicBezTo>
                  <a:pt x="98" y="161"/>
                  <a:pt x="197" y="19"/>
                  <a:pt x="281" y="22"/>
                </a:cubicBezTo>
                <a:cubicBezTo>
                  <a:pt x="365" y="25"/>
                  <a:pt x="412" y="324"/>
                  <a:pt x="505" y="321"/>
                </a:cubicBezTo>
                <a:cubicBezTo>
                  <a:pt x="598" y="318"/>
                  <a:pt x="745" y="0"/>
                  <a:pt x="842" y="3"/>
                </a:cubicBezTo>
                <a:cubicBezTo>
                  <a:pt x="939" y="6"/>
                  <a:pt x="992" y="328"/>
                  <a:pt x="1085" y="340"/>
                </a:cubicBezTo>
                <a:cubicBezTo>
                  <a:pt x="1178" y="352"/>
                  <a:pt x="1325" y="78"/>
                  <a:pt x="1403" y="78"/>
                </a:cubicBezTo>
                <a:cubicBezTo>
                  <a:pt x="1481" y="78"/>
                  <a:pt x="1518" y="290"/>
                  <a:pt x="1552" y="34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571480"/>
            <a:ext cx="3107520" cy="99217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А.С.Пушкина «Сказка о рыбаке и рыбке»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2 класса 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0694" y="5747078"/>
            <a:ext cx="3860482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785926"/>
            <a:ext cx="3931920" cy="407196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1.Человек.</a:t>
            </a:r>
          </a:p>
          <a:p>
            <a:pPr>
              <a:buNone/>
            </a:pPr>
            <a:r>
              <a:rPr lang="ru-RU" sz="2000" dirty="0" smtClean="0"/>
              <a:t>2.Сварливая, жадная.</a:t>
            </a:r>
          </a:p>
          <a:p>
            <a:pPr>
              <a:buNone/>
            </a:pPr>
            <a:r>
              <a:rPr lang="ru-RU" sz="2000" dirty="0" smtClean="0"/>
              <a:t>3. Ругает, посылает, бьет.</a:t>
            </a:r>
          </a:p>
          <a:p>
            <a:pPr>
              <a:buNone/>
            </a:pPr>
            <a:r>
              <a:rPr lang="ru-RU" sz="2000" dirty="0" smtClean="0"/>
              <a:t>4.Только загадывает желания, всех ругает. </a:t>
            </a:r>
          </a:p>
          <a:p>
            <a:pPr>
              <a:buNone/>
            </a:pPr>
            <a:r>
              <a:rPr lang="ru-RU" sz="2000" dirty="0" smtClean="0"/>
              <a:t>5. Старуха.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29190" y="1643050"/>
            <a:ext cx="393192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1.Богатырь Илья Муромец.</a:t>
            </a:r>
          </a:p>
          <a:p>
            <a:pPr>
              <a:buNone/>
            </a:pPr>
            <a:r>
              <a:rPr lang="ru-RU" sz="2000" dirty="0" smtClean="0"/>
              <a:t>2. Храбрый, добрый.</a:t>
            </a:r>
          </a:p>
          <a:p>
            <a:pPr>
              <a:buNone/>
            </a:pPr>
            <a:r>
              <a:rPr lang="ru-RU" sz="2000" dirty="0" smtClean="0"/>
              <a:t>3. Прискакал, защитил, спас.</a:t>
            </a:r>
          </a:p>
          <a:p>
            <a:pPr>
              <a:buNone/>
            </a:pPr>
            <a:r>
              <a:rPr lang="ru-RU" sz="2000" dirty="0" smtClean="0"/>
              <a:t>4. Богатырь учит любить народ и Родину.</a:t>
            </a:r>
          </a:p>
          <a:p>
            <a:pPr>
              <a:buNone/>
            </a:pPr>
            <a:r>
              <a:rPr lang="ru-RU" sz="2000" dirty="0" smtClean="0"/>
              <a:t>5. Герой. </a:t>
            </a:r>
            <a:endParaRPr lang="ru-RU" sz="2000" dirty="0"/>
          </a:p>
        </p:txBody>
      </p:sp>
      <p:pic>
        <p:nvPicPr>
          <p:cNvPr id="20482" name="Picture 2" descr="http://detsad84.gorodku.ru/wp-content/uploads/2016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357562"/>
            <a:ext cx="3286148" cy="3286149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5214942" y="571480"/>
            <a:ext cx="3107520" cy="1071570"/>
          </a:xfrm>
          <a:prstGeom prst="rect">
            <a:avLst/>
          </a:prstGeom>
        </p:spPr>
        <p:txBody>
          <a:bodyPr vert="horz" lIns="146304" tIns="9144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700" b="1" baseline="0" dirty="0" smtClean="0">
                <a:solidFill>
                  <a:schemeClr val="tx2"/>
                </a:solidFill>
              </a:rPr>
              <a:t>«Ильины</a:t>
            </a:r>
            <a:r>
              <a:rPr lang="ru-RU" sz="2700" b="1" dirty="0" smtClean="0">
                <a:solidFill>
                  <a:schemeClr val="tx2"/>
                </a:solidFill>
              </a:rPr>
              <a:t> три </a:t>
            </a:r>
            <a:r>
              <a:rPr lang="ru-RU" sz="2700" b="1" dirty="0" err="1" smtClean="0">
                <a:solidFill>
                  <a:schemeClr val="tx2"/>
                </a:solidFill>
              </a:rPr>
              <a:t>поездочки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(басня)</a:t>
            </a:r>
          </a:p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700" b="1" dirty="0" smtClean="0">
                <a:solidFill>
                  <a:schemeClr val="tx2"/>
                </a:solidFill>
              </a:rPr>
              <a:t>4  класса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396"/>
            <a:ext cx="7898128" cy="194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536676" cy="792162"/>
          </a:xfrm>
        </p:spPr>
        <p:txBody>
          <a:bodyPr>
            <a:normAutofit/>
          </a:bodyPr>
          <a:lstStyle/>
          <a:p>
            <a:pPr algn="ctr"/>
            <a:r>
              <a:rPr lang="ru-RU" sz="3000" b="0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«Концептуальная таблица» 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1000108"/>
            <a:ext cx="3931920" cy="3714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52" y="1052736"/>
            <a:ext cx="8116545" cy="44100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А.С.Пушкин «Сказка о рыбаке и рыбке» </a:t>
            </a:r>
          </a:p>
          <a:p>
            <a:pPr>
              <a:buNone/>
            </a:pPr>
            <a:r>
              <a:rPr lang="ru-RU" dirty="0" smtClean="0"/>
              <a:t>	Задание. Найти в тексте:</a:t>
            </a:r>
          </a:p>
          <a:p>
            <a:r>
              <a:rPr lang="ru-RU" dirty="0" smtClean="0"/>
              <a:t>1 ряд - Что делает старуха каждый раз, когда высказывает свое желание?</a:t>
            </a:r>
          </a:p>
          <a:p>
            <a:r>
              <a:rPr lang="ru-RU" dirty="0" smtClean="0"/>
              <a:t>2 ряд – Как  ведет себя старик в моменты, когда слышит желания старухи</a:t>
            </a:r>
            <a:r>
              <a:rPr lang="ru-RU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</a:t>
            </a:r>
            <a:r>
              <a:rPr lang="ru-RU" dirty="0" smtClean="0"/>
              <a:t>3 ряд – Как выглядит море, когда старик приходит с просьбой?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s://img3.stockfresh.com/files/l/lenm/m/21/3007913_stock-photo-children-reading-books.jpg"/>
          <p:cNvPicPr>
            <a:picLocks noChangeAspect="1" noChangeArrowheads="1"/>
          </p:cNvPicPr>
          <p:nvPr/>
        </p:nvPicPr>
        <p:blipFill>
          <a:blip r:embed="rId2" cstate="print"/>
          <a:srcRect l="2500" t="8955" r="2499"/>
          <a:stretch>
            <a:fillRect/>
          </a:stretch>
        </p:blipFill>
        <p:spPr bwMode="auto">
          <a:xfrm>
            <a:off x="4283968" y="4192662"/>
            <a:ext cx="4412216" cy="2360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83880" cy="6229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0" u="sng" dirty="0" smtClean="0">
                <a:solidFill>
                  <a:schemeClr val="accent5">
                    <a:lumMod val="50000"/>
                  </a:schemeClr>
                </a:solidFill>
              </a:rPr>
              <a:t>Прием «Концептуальная таблица»</a:t>
            </a:r>
            <a:r>
              <a:rPr lang="ru-RU" sz="31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3100" u="sng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100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000108"/>
          <a:ext cx="8001054" cy="392908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99869"/>
                <a:gridCol w="1999869"/>
                <a:gridCol w="2000658"/>
                <a:gridCol w="2000658"/>
              </a:tblGrid>
              <a:tr h="357189"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Старуха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Старик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Море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400" dirty="0"/>
                        <a:t>Корыто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Разбранилась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 поклоном, печальный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Слегка разыгралось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400" dirty="0"/>
                        <a:t>Избу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Пуще бранится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 поклоном, печальный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Помутилось синее море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400" dirty="0"/>
                        <a:t>Столбовою дворянкой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Ругает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 поклоном, печальный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 спокойно синее море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400" dirty="0"/>
                        <a:t>Вольною царицей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Вздурилась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Испугался, взмолился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Почернело синее море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400" dirty="0"/>
                        <a:t>Владычицей морскою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Пуще вздурилась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 осмелился перечить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Вздулись сердитые волны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510" name="Picture 6" descr="https://klub-drug.ru/wp-content/uploads/2011/04/4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85762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367</TotalTime>
  <Words>340</Words>
  <Application>Microsoft Office PowerPoint</Application>
  <PresentationFormat>Экран (4:3)</PresentationFormat>
  <Paragraphs>145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Приемы формирования смыслового чтения  </vt:lpstr>
      <vt:lpstr>       </vt:lpstr>
      <vt:lpstr>   </vt:lpstr>
      <vt:lpstr>   </vt:lpstr>
      <vt:lpstr>Прием  «Синквейн» </vt:lpstr>
      <vt:lpstr>Схемы «синквейна» в соответствии с возможностями обучающихся   </vt:lpstr>
      <vt:lpstr>      </vt:lpstr>
      <vt:lpstr>       </vt:lpstr>
      <vt:lpstr>  Прием «Концептуальная таблица»  </vt:lpstr>
      <vt:lpstr>Приём  «Толстые и тонкие вопросы» </vt:lpstr>
      <vt:lpstr> </vt:lpstr>
      <vt:lpstr>       Работа с текстом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формирования смыслового чтения</dc:title>
  <dc:creator>Ирина</dc:creator>
  <cp:lastModifiedBy>Максим</cp:lastModifiedBy>
  <cp:revision>46</cp:revision>
  <dcterms:created xsi:type="dcterms:W3CDTF">2017-11-16T15:03:44Z</dcterms:created>
  <dcterms:modified xsi:type="dcterms:W3CDTF">2017-12-24T16:50:32Z</dcterms:modified>
</cp:coreProperties>
</file>