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80" r:id="rId4"/>
    <p:sldId id="271" r:id="rId5"/>
    <p:sldId id="260" r:id="rId6"/>
    <p:sldId id="272" r:id="rId7"/>
    <p:sldId id="257" r:id="rId8"/>
    <p:sldId id="261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81" r:id="rId22"/>
    <p:sldId id="277" r:id="rId23"/>
    <p:sldId id="282" r:id="rId24"/>
    <p:sldId id="276" r:id="rId25"/>
    <p:sldId id="283" r:id="rId26"/>
    <p:sldId id="284" r:id="rId27"/>
    <p:sldId id="285" r:id="rId28"/>
    <p:sldId id="286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A3E"/>
    <a:srgbClr val="1604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A07DD-7C85-47C1-88E8-5B709B1523E3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D5A9-12AE-42DC-97D6-9C59AB0BD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329D4-3FEE-4A6C-991B-829FD9E8BE58}" type="slidenum">
              <a:rPr lang="ru-RU"/>
              <a:pPr/>
              <a:t>2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mtClean="0"/>
              <a:t>Понимание художественного текста возникает как сходство смысловых контекстов автора и читателя. Безусловно, наряду со сходством возникают и различия, связанные с различным мироощущением автора и читателя, поэтому  для адекватного понимания текста, необходимо учитывать все компоненты художественного произведения. </a:t>
            </a:r>
          </a:p>
          <a:p>
            <a:pPr algn="ctr" eaLnBrk="1" hangingPunct="1">
              <a:spcBef>
                <a:spcPct val="0"/>
              </a:spcBef>
            </a:pPr>
            <a:r>
              <a:rPr lang="ru-RU" smtClean="0"/>
              <a:t>Смысл (содержание)↔ структура (форма)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B3F35A-04BA-4E17-BF24-F796500A70D0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14348" y="1196752"/>
            <a:ext cx="8143932" cy="4534923"/>
            <a:chOff x="1115616" y="896067"/>
            <a:chExt cx="7165477" cy="48853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896067"/>
              <a:ext cx="7165477" cy="3547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Приёмы работы по организации </a:t>
              </a:r>
              <a:b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</a:b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смыслового чтения </a:t>
              </a:r>
            </a:p>
            <a:p>
              <a:pPr algn="ctr"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(из опыта работы учителей МОБУ СОШ № 2)</a:t>
              </a: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12170" y="5085184"/>
              <a:ext cx="5892162" cy="69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Авторы : учитель русского языка и литературы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Тимощенко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О.М.; учитель математики Вдовина Л.И.; учитель биологии Акатова Л.С.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5608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6328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704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476672"/>
            <a:ext cx="73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charset="0"/>
              </a:rPr>
              <a:t>Приём: Вопросы  к тексту учебника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556792"/>
            <a:ext cx="74168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hlink"/>
                </a:solidFill>
              </a:rPr>
              <a:t>Тема: «Окружность и круг» (5 класс)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1. Прочитайте текст.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2. Какие слова встречаются в тексте наиболее часто? Сколько раз?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3. Какие слова выделены жирным шрифтом? Почему?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4. Если бы вы читали текст вслух, то, как бы вы дали понять, что это предложение главное?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48681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charset="0"/>
              </a:rPr>
              <a:t>Приём: «Учимся задавать вопросы разных типов»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340768"/>
            <a:ext cx="7560840" cy="57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2863">
              <a:lnSpc>
                <a:spcPct val="150000"/>
              </a:lnSpc>
            </a:pPr>
            <a:r>
              <a:rPr lang="ru-RU" b="1" u="sng" dirty="0" smtClean="0">
                <a:latin typeface="Arial" charset="0"/>
              </a:rPr>
              <a:t>простые:</a:t>
            </a:r>
            <a:r>
              <a:rPr lang="ru-RU" dirty="0" smtClean="0">
                <a:latin typeface="Arial" charset="0"/>
              </a:rPr>
              <a:t> Кто? Что делал? Где, когда, при каких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обстоятельствах это происходило? </a:t>
            </a:r>
          </a:p>
          <a:p>
            <a:pPr indent="42863">
              <a:lnSpc>
                <a:spcPct val="150000"/>
              </a:lnSpc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latin typeface="Arial" charset="0"/>
              </a:rPr>
              <a:t>уточняющие</a:t>
            </a:r>
            <a:r>
              <a:rPr lang="ru-RU" dirty="0" smtClean="0">
                <a:latin typeface="Arial" charset="0"/>
              </a:rPr>
              <a:t>: Если я правильно понял, то…? </a:t>
            </a:r>
          </a:p>
          <a:p>
            <a:pPr indent="42863">
              <a:lnSpc>
                <a:spcPct val="150000"/>
              </a:lnSpc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latin typeface="Arial" charset="0"/>
              </a:rPr>
              <a:t>объясняющие</a:t>
            </a:r>
            <a:r>
              <a:rPr lang="ru-RU" dirty="0" smtClean="0">
                <a:latin typeface="Arial" charset="0"/>
              </a:rPr>
              <a:t>– о причинах и следствиях: 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Почему? Зачем? Что из этого получилось? </a:t>
            </a:r>
          </a:p>
          <a:p>
            <a:pPr indent="42863">
              <a:lnSpc>
                <a:spcPct val="150000"/>
              </a:lnSpc>
            </a:pPr>
            <a:r>
              <a:rPr lang="ru-RU" b="1" u="sng" dirty="0" smtClean="0">
                <a:latin typeface="Arial" charset="0"/>
              </a:rPr>
              <a:t>вопросы-предположения</a:t>
            </a:r>
            <a:r>
              <a:rPr lang="ru-RU" dirty="0" smtClean="0">
                <a:latin typeface="Arial" charset="0"/>
              </a:rPr>
              <a:t>: Что бы изменилось, 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если бы…? </a:t>
            </a:r>
          </a:p>
          <a:p>
            <a:pPr indent="42863">
              <a:lnSpc>
                <a:spcPct val="150000"/>
              </a:lnSpc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latin typeface="Arial" charset="0"/>
              </a:rPr>
              <a:t>оценочные</a:t>
            </a:r>
            <a:r>
              <a:rPr lang="ru-RU" dirty="0" smtClean="0">
                <a:latin typeface="Arial" charset="0"/>
              </a:rPr>
              <a:t>: Почему это хорошо, а то плохо? 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  Правильно ли поступил..? </a:t>
            </a:r>
          </a:p>
          <a:p>
            <a:pPr indent="42863">
              <a:lnSpc>
                <a:spcPct val="150000"/>
              </a:lnSpc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latin typeface="Arial" charset="0"/>
              </a:rPr>
              <a:t>вопросы на выявление эмоционального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dirty="0" smtClean="0">
                <a:latin typeface="Arial" charset="0"/>
              </a:rPr>
              <a:t>   </a:t>
            </a:r>
            <a:r>
              <a:rPr lang="ru-RU" b="1" u="sng" dirty="0" smtClean="0">
                <a:latin typeface="Arial" charset="0"/>
              </a:rPr>
              <a:t> отношения</a:t>
            </a:r>
            <a:r>
              <a:rPr lang="ru-RU" dirty="0" smtClean="0">
                <a:latin typeface="Arial" charset="0"/>
              </a:rPr>
              <a:t>: Понравился ли вам…? </a:t>
            </a:r>
          </a:p>
          <a:p>
            <a:pPr indent="42863">
              <a:lnSpc>
                <a:spcPct val="150000"/>
              </a:lnSpc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u="sng" dirty="0" smtClean="0">
                <a:latin typeface="Arial" charset="0"/>
              </a:rPr>
              <a:t>вопросы, требующие постановки себя на место</a:t>
            </a:r>
          </a:p>
          <a:p>
            <a:pPr indent="42863">
              <a:lnSpc>
                <a:spcPct val="150000"/>
              </a:lnSpc>
              <a:buFont typeface="Arial" charset="0"/>
              <a:buNone/>
            </a:pPr>
            <a:r>
              <a:rPr lang="ru-RU" b="1" u="sng" dirty="0" smtClean="0">
                <a:latin typeface="Arial" charset="0"/>
              </a:rPr>
              <a:t>   героя: </a:t>
            </a:r>
            <a:r>
              <a:rPr lang="ru-RU" u="sng" dirty="0" smtClean="0">
                <a:latin typeface="Arial" charset="0"/>
              </a:rPr>
              <a:t>Как бы ты поступил…</a:t>
            </a:r>
            <a:r>
              <a:rPr lang="en-US" u="sng" dirty="0" smtClean="0">
                <a:latin typeface="Arial" charset="0"/>
              </a:rPr>
              <a:t>?</a:t>
            </a:r>
            <a:endParaRPr lang="ru-RU" u="sng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8888" y="332656"/>
            <a:ext cx="7885112" cy="7928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 «Чтение с остановками».</a:t>
            </a:r>
            <a:b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Примерные вопросы.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5"/>
            <a:ext cx="7704856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/>
              <a:t>По названию предположите, о чем будет рассказ?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cs typeface="Arial" pitchFamily="34" charset="0"/>
              </a:rPr>
              <a:t> </a:t>
            </a:r>
            <a:r>
              <a:rPr lang="ru-RU" altLang="ru-RU" sz="2000" b="1" dirty="0" smtClean="0"/>
              <a:t>Какие события могут произойти в описанной обстановке?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cs typeface="Arial" pitchFamily="34" charset="0"/>
              </a:rPr>
              <a:t> </a:t>
            </a:r>
            <a:r>
              <a:rPr lang="ru-RU" altLang="ru-RU" sz="2000" b="1" dirty="0" smtClean="0"/>
              <a:t>Какие ассоциации вызывают у вас имена, фамилии героев?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cs typeface="Arial" pitchFamily="34" charset="0"/>
              </a:rPr>
              <a:t> </a:t>
            </a:r>
            <a:r>
              <a:rPr lang="ru-RU" altLang="ru-RU" sz="2000" b="1" dirty="0" smtClean="0"/>
              <a:t>Что вы почувствовали, прочитав эту часть, какие ощущения у вас возникли?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/>
              <a:t> Какие ваши ожидания подтвердились? Что было неожиданным?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cs typeface="Arial" pitchFamily="34" charset="0"/>
              </a:rPr>
              <a:t> </a:t>
            </a:r>
            <a:r>
              <a:rPr lang="ru-RU" altLang="ru-RU" sz="2000" b="1" dirty="0" smtClean="0"/>
              <a:t>Как вы думаете, чем закончится рассказ? Как вы бы закончили его?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altLang="ru-RU" sz="2000" b="1" dirty="0" smtClean="0">
                <a:cs typeface="Arial" pitchFamily="34" charset="0"/>
              </a:rPr>
              <a:t> </a:t>
            </a:r>
            <a:r>
              <a:rPr lang="ru-RU" altLang="ru-RU" sz="2000" b="1" dirty="0" smtClean="0"/>
              <a:t>Что будет с героем после событий рассказа?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8888" y="404664"/>
            <a:ext cx="7561584" cy="8637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</a:t>
            </a:r>
            <a:b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«Чтение с пометками </a:t>
            </a:r>
            <a:r>
              <a:rPr kumimoji="0" lang="en-US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INSERT</a:t>
            </a:r>
            <a:r>
              <a:rPr kumimoji="0" lang="ru-RU" altLang="ru-RU" sz="3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3" y="1628800"/>
          <a:ext cx="7560839" cy="4951388"/>
        </p:xfrm>
        <a:graphic>
          <a:graphicData uri="http://schemas.openxmlformats.org/drawingml/2006/table">
            <a:tbl>
              <a:tblPr/>
              <a:tblGrid>
                <a:gridCol w="1892194"/>
                <a:gridCol w="1889019"/>
                <a:gridCol w="1890607"/>
                <a:gridCol w="1889019"/>
              </a:tblGrid>
              <a:tr h="121775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6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это знал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Новое для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думал иначе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Интересно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Непонятно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Нужно разобраться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Прием «Верные – неверные утверждения»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80728"/>
            <a:ext cx="7488832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А.П.Чехов пользовался псевдонимами «Человек без селезенки», «Антоша </a:t>
            </a:r>
            <a:r>
              <a:rPr lang="ru-RU" sz="2400" b="1" dirty="0" err="1" smtClean="0"/>
              <a:t>Чехонте</a:t>
            </a:r>
            <a:r>
              <a:rPr lang="ru-RU" sz="2400" b="1" dirty="0" smtClean="0"/>
              <a:t>».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Ему принадлежит афоризм «Красота спасет мир».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А.П.Чехов по образованию был врачом.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Первая удачная постановка пьесы Чехова принадлежит К.С.Станиславскому.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Главное действующее лицо пьесы «Вишневый сад» - Фирс.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Разница между суммой цифр года рождения и суммой цифр года смерти писателя равна единице.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Прием «Двойной дневник»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980728"/>
          <a:ext cx="7344816" cy="5256584"/>
        </p:xfrm>
        <a:graphic>
          <a:graphicData uri="http://schemas.openxmlformats.org/drawingml/2006/table">
            <a:tbl>
              <a:tblPr/>
              <a:tblGrid>
                <a:gridCol w="3467716"/>
                <a:gridCol w="3877100"/>
              </a:tblGrid>
              <a:tr h="366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Фразы из текста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которые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наибольшее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впечатление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(согласие, протест или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непонимание)</a:t>
                      </a:r>
                    </a:p>
                  </a:txBody>
                  <a:tcPr marL="90000" marR="90000" marT="164736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Комментарий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заставило записать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именно эту фразу?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Какие мысли,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вопросы, ассоциации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воспоминания она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вызвала?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164736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«Судьба сделала меня специалистом по древнерусской литературе»</a:t>
                      </a:r>
                    </a:p>
                  </a:txBody>
                  <a:tcPr marL="90000" marR="90000" marT="184392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Человек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скромный (не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просто специалист, а крупный учёный, академик)</a:t>
                      </a:r>
                    </a:p>
                  </a:txBody>
                  <a:tcPr marL="90000" marR="90000" marT="184392" marB="4680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848600" cy="4343400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67744" y="980728"/>
            <a:ext cx="532859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Навык чтения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131840" y="2636912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436096" y="2636912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03648" y="3429000"/>
            <a:ext cx="3168352" cy="1503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Техническая сторона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508104" y="3429000"/>
            <a:ext cx="3026296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Смысловая сторона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419872" y="2924944"/>
            <a:ext cx="1655762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/>
              <a:t>Раскольников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24300" y="836613"/>
            <a:ext cx="863600" cy="3603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Люди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419475" y="1557338"/>
            <a:ext cx="1800225" cy="576262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Закон природы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356100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84213" y="836613"/>
            <a:ext cx="2159000" cy="431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«твари дрожащие»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51500" y="765175"/>
            <a:ext cx="1944688" cy="431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«право имеющие»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2771775" y="981075"/>
            <a:ext cx="10795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4859338" y="98107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14348" y="1700213"/>
            <a:ext cx="1571636" cy="12239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Цель: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материальное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воспроизводство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великих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и себе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dirty="0">
                <a:solidFill>
                  <a:schemeClr val="bg1"/>
                </a:solidFill>
              </a:rPr>
              <a:t>подобных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>
            <a:off x="1187450" y="12684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 flipV="1">
            <a:off x="2339975" y="1268413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2555875" y="2060575"/>
            <a:ext cx="1223963" cy="647700"/>
          </a:xfrm>
          <a:prstGeom prst="ellipse">
            <a:avLst/>
          </a:prstGeom>
          <a:solidFill>
            <a:srgbClr val="F2C6E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Лужин</a:t>
            </a: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3563938" y="1989138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071538" y="3429000"/>
            <a:ext cx="2286016" cy="16557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должны быть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 послушными,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обязаны соблюдать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закон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bg1"/>
                </a:solidFill>
              </a:rPr>
              <a:t>в этом их назначение</a:t>
            </a: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2124075" y="263683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>
            <a:off x="2268538" y="24209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1258888" y="29241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5940425" y="1557338"/>
            <a:ext cx="2447925" cy="7921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собственно люди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двигатели истории</a:t>
            </a: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6732588" y="119697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V="1">
            <a:off x="5219700" y="1196975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5940425" y="2781300"/>
            <a:ext cx="2447925" cy="10795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преступают закон,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могут переступить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через кровь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«по совести»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7164388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3851275" y="2492375"/>
            <a:ext cx="2160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Oval 37"/>
          <p:cNvSpPr>
            <a:spLocks noChangeArrowheads="1"/>
          </p:cNvSpPr>
          <p:nvPr/>
        </p:nvSpPr>
        <p:spPr bwMode="auto">
          <a:xfrm>
            <a:off x="3492500" y="4437063"/>
            <a:ext cx="1728788" cy="719137"/>
          </a:xfrm>
          <a:prstGeom prst="ellipse">
            <a:avLst/>
          </a:prstGeom>
          <a:solidFill>
            <a:srgbClr val="F6C2E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/>
              <a:t>Свидригайлов</a:t>
            </a: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V="1">
            <a:off x="4643438" y="3500438"/>
            <a:ext cx="12969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V="1">
            <a:off x="4356100" y="21336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6948488" y="5300663"/>
            <a:ext cx="1800225" cy="1152525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не обязательно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 страдают, если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жаль жертву </a:t>
            </a:r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4427538" y="5516563"/>
            <a:ext cx="1657350" cy="1008062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если сознают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ошибку,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пусть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страдают</a:t>
            </a: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7235825" y="4076700"/>
            <a:ext cx="1439863" cy="4318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настоящие</a:t>
            </a:r>
          </a:p>
        </p:txBody>
      </p:sp>
      <p:sp>
        <p:nvSpPr>
          <p:cNvPr id="31" name="Rectangle 50"/>
          <p:cNvSpPr>
            <a:spLocks noChangeArrowheads="1"/>
          </p:cNvSpPr>
          <p:nvPr/>
        </p:nvSpPr>
        <p:spPr bwMode="auto">
          <a:xfrm>
            <a:off x="5364163" y="4076700"/>
            <a:ext cx="1655762" cy="10080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ложно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представившие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себя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bg1"/>
                </a:solidFill>
              </a:rPr>
              <a:t>таковыми</a:t>
            </a:r>
          </a:p>
        </p:txBody>
      </p:sp>
      <p:sp>
        <p:nvSpPr>
          <p:cNvPr id="32" name="Line 52"/>
          <p:cNvSpPr>
            <a:spLocks noChangeShapeType="1"/>
          </p:cNvSpPr>
          <p:nvPr/>
        </p:nvSpPr>
        <p:spPr bwMode="auto">
          <a:xfrm flipH="1">
            <a:off x="6011863" y="38608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7596188" y="386080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4787900" y="5084763"/>
            <a:ext cx="20891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7885113" y="4508500"/>
            <a:ext cx="714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5435600" y="5084763"/>
            <a:ext cx="6492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Line 57"/>
          <p:cNvSpPr>
            <a:spLocks noChangeShapeType="1"/>
          </p:cNvSpPr>
          <p:nvPr/>
        </p:nvSpPr>
        <p:spPr bwMode="auto">
          <a:xfrm flipH="1" flipV="1">
            <a:off x="3203575" y="2708275"/>
            <a:ext cx="5048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4140200" y="3860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331640" y="40466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КЛАСТЕР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Кластер </a:t>
            </a:r>
            <a:r>
              <a:rPr lang="ru-RU" sz="2800" b="1" dirty="0" smtClean="0"/>
              <a:t>Сравнение характеров сестёр 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400" b="1" dirty="0" smtClean="0"/>
              <a:t>Маршак «Двенадцать месяцев»)</a:t>
            </a:r>
          </a:p>
          <a:p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4847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Падчерица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4847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Дочка</a:t>
            </a:r>
            <a:endParaRPr lang="ru-RU" sz="2400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1907704" y="2636912"/>
            <a:ext cx="2088232" cy="1728192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580112" y="3000372"/>
            <a:ext cx="2088232" cy="200026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7"/>
            <a:endCxn id="26" idx="2"/>
          </p:cNvCxnSpPr>
          <p:nvPr/>
        </p:nvCxnSpPr>
        <p:spPr>
          <a:xfrm flipV="1">
            <a:off x="3690121" y="2574196"/>
            <a:ext cx="701859" cy="315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rot="16200000" flipV="1">
            <a:off x="2693475" y="2378567"/>
            <a:ext cx="422358" cy="94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1"/>
          </p:cNvCxnSpPr>
          <p:nvPr/>
        </p:nvCxnSpPr>
        <p:spPr>
          <a:xfrm flipH="1" flipV="1">
            <a:off x="1619672" y="2420888"/>
            <a:ext cx="593847" cy="469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37" idx="0"/>
          </p:cNvCxnSpPr>
          <p:nvPr/>
        </p:nvCxnSpPr>
        <p:spPr>
          <a:xfrm flipH="1">
            <a:off x="1439652" y="3501008"/>
            <a:ext cx="4680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3"/>
          </p:cNvCxnSpPr>
          <p:nvPr/>
        </p:nvCxnSpPr>
        <p:spPr>
          <a:xfrm rot="5400000">
            <a:off x="1734004" y="4235369"/>
            <a:ext cx="602868" cy="356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4"/>
          </p:cNvCxnSpPr>
          <p:nvPr/>
        </p:nvCxnSpPr>
        <p:spPr>
          <a:xfrm>
            <a:off x="2951820" y="4365104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5"/>
          </p:cNvCxnSpPr>
          <p:nvPr/>
        </p:nvCxnSpPr>
        <p:spPr>
          <a:xfrm>
            <a:off x="3690121" y="4112016"/>
            <a:ext cx="449831" cy="75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6"/>
          </p:cNvCxnSpPr>
          <p:nvPr/>
        </p:nvCxnSpPr>
        <p:spPr>
          <a:xfrm flipV="1">
            <a:off x="3995936" y="3356992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0"/>
          </p:cNvCxnSpPr>
          <p:nvPr/>
        </p:nvCxnSpPr>
        <p:spPr>
          <a:xfrm rot="16200000" flipV="1">
            <a:off x="6241056" y="2617200"/>
            <a:ext cx="714380" cy="51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1"/>
          </p:cNvCxnSpPr>
          <p:nvPr/>
        </p:nvCxnSpPr>
        <p:spPr>
          <a:xfrm rot="16200000" flipV="1">
            <a:off x="5296812" y="2704188"/>
            <a:ext cx="650122" cy="528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</p:cNvCxnSpPr>
          <p:nvPr/>
        </p:nvCxnSpPr>
        <p:spPr>
          <a:xfrm rot="10800000">
            <a:off x="4716016" y="3933056"/>
            <a:ext cx="864096" cy="67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3"/>
          </p:cNvCxnSpPr>
          <p:nvPr/>
        </p:nvCxnSpPr>
        <p:spPr>
          <a:xfrm rot="5400000">
            <a:off x="5118216" y="4804431"/>
            <a:ext cx="864438" cy="670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4"/>
          </p:cNvCxnSpPr>
          <p:nvPr/>
        </p:nvCxnSpPr>
        <p:spPr>
          <a:xfrm rot="16200000" flipH="1">
            <a:off x="6312494" y="5312370"/>
            <a:ext cx="642942" cy="19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6" idx="7"/>
          </p:cNvCxnSpPr>
          <p:nvPr/>
        </p:nvCxnSpPr>
        <p:spPr>
          <a:xfrm rot="5400000" flipH="1" flipV="1">
            <a:off x="7356716" y="2506119"/>
            <a:ext cx="792998" cy="781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6"/>
          </p:cNvCxnSpPr>
          <p:nvPr/>
        </p:nvCxnSpPr>
        <p:spPr>
          <a:xfrm>
            <a:off x="7668344" y="4000504"/>
            <a:ext cx="7613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5"/>
          </p:cNvCxnSpPr>
          <p:nvPr/>
        </p:nvCxnSpPr>
        <p:spPr>
          <a:xfrm rot="16200000" flipH="1">
            <a:off x="7213839" y="4856393"/>
            <a:ext cx="721562" cy="424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87624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8" y="1916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отважная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707904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щедрая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067944" y="30689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весёлая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635896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трудолюбивая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83568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безотказная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043608" y="47251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справедливая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339752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честная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067944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ленивая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004048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злая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012160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завистливая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596336" y="21328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хитрая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812360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жадная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572000" y="55892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лживая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940152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грубая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СХЕМАТИЗАЦИЯ</a:t>
            </a:r>
            <a:endParaRPr lang="ru-RU" sz="32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1124744"/>
            <a:ext cx="612068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348880"/>
            <a:ext cx="2592288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2132856"/>
            <a:ext cx="20162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2132856"/>
            <a:ext cx="216024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03648" y="3284984"/>
            <a:ext cx="136815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20272" y="3356992"/>
            <a:ext cx="151216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3429000"/>
            <a:ext cx="194421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187624" y="4437112"/>
            <a:ext cx="108012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4221088"/>
            <a:ext cx="151216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95736" y="5373216"/>
            <a:ext cx="20882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95736" y="6021288"/>
            <a:ext cx="208823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0032" y="4005064"/>
            <a:ext cx="208823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96136" y="5157192"/>
            <a:ext cx="244827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84168" y="6021288"/>
            <a:ext cx="280831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2843808" y="1844824"/>
            <a:ext cx="936104" cy="288032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6876256" y="1844824"/>
            <a:ext cx="432048" cy="288032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60032" y="1844824"/>
            <a:ext cx="72008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932040" y="2924944"/>
            <a:ext cx="72008" cy="5040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>
            <a:stCxn id="20" idx="0"/>
          </p:cNvCxnSpPr>
          <p:nvPr/>
        </p:nvCxnSpPr>
        <p:spPr>
          <a:xfrm flipH="1">
            <a:off x="2699792" y="2924944"/>
            <a:ext cx="22682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5"/>
            <a:endCxn id="11" idx="1"/>
          </p:cNvCxnSpPr>
          <p:nvPr/>
        </p:nvCxnSpPr>
        <p:spPr>
          <a:xfrm>
            <a:off x="2571439" y="3776685"/>
            <a:ext cx="421813" cy="51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3"/>
          </p:cNvCxnSpPr>
          <p:nvPr/>
        </p:nvCxnSpPr>
        <p:spPr>
          <a:xfrm flipH="1">
            <a:off x="1547664" y="3776685"/>
            <a:ext cx="56345" cy="660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5"/>
          </p:cNvCxnSpPr>
          <p:nvPr/>
        </p:nvCxnSpPr>
        <p:spPr>
          <a:xfrm>
            <a:off x="2109564" y="4867351"/>
            <a:ext cx="518220" cy="505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4"/>
            <a:endCxn id="13" idx="2"/>
          </p:cNvCxnSpPr>
          <p:nvPr/>
        </p:nvCxnSpPr>
        <p:spPr>
          <a:xfrm>
            <a:off x="1727684" y="4941168"/>
            <a:ext cx="468052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6" idx="2"/>
            <a:endCxn id="8" idx="0"/>
          </p:cNvCxnSpPr>
          <p:nvPr/>
        </p:nvCxnSpPr>
        <p:spPr>
          <a:xfrm>
            <a:off x="7740352" y="2636912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2"/>
          </p:cNvCxnSpPr>
          <p:nvPr/>
        </p:nvCxnSpPr>
        <p:spPr>
          <a:xfrm flipH="1">
            <a:off x="6228184" y="36450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4"/>
            <a:endCxn id="15" idx="7"/>
          </p:cNvCxnSpPr>
          <p:nvPr/>
        </p:nvCxnSpPr>
        <p:spPr>
          <a:xfrm>
            <a:off x="7776356" y="3933056"/>
            <a:ext cx="109511" cy="1329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5"/>
          </p:cNvCxnSpPr>
          <p:nvPr/>
        </p:nvCxnSpPr>
        <p:spPr>
          <a:xfrm>
            <a:off x="8310988" y="3848693"/>
            <a:ext cx="293460" cy="2316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87824" y="126876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Литературные направления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475656" y="22048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Реализм</a:t>
            </a:r>
            <a:endParaRPr lang="ru-RU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95936" y="24208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Модернизм</a:t>
            </a:r>
            <a:endParaRPr lang="ru-RU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88224" y="198884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Литературный авангард</a:t>
            </a:r>
            <a:endParaRPr lang="ru-RU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331640" y="33569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Символизм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406794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Акмеизм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7020272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Футуризм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старшие символисты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41490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младшие символисты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195736" y="52292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мистики-богоискатели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267744" y="59492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декаденты-индивидуалисты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004048" y="41490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кубофутуристы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868144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эгофутуристы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228184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«Мезонин поэзии»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3923928" y="4797152"/>
            <a:ext cx="21602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 стрелкой 62"/>
          <p:cNvCxnSpPr>
            <a:endCxn id="54" idx="6"/>
          </p:cNvCxnSpPr>
          <p:nvPr/>
        </p:nvCxnSpPr>
        <p:spPr>
          <a:xfrm flipH="1">
            <a:off x="6084168" y="3933056"/>
            <a:ext cx="1512168" cy="11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95936" y="47971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«Центрифуга»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475656" y="47667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ПРИЁМ «СОСТАВЛЕНИЕ </a:t>
            </a:r>
            <a:r>
              <a:rPr lang="ru-RU" sz="3200" b="1" dirty="0" smtClean="0"/>
              <a:t>СИНКВЕЙНА»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31640" y="1268761"/>
          <a:ext cx="7202760" cy="4787838"/>
        </p:xfrm>
        <a:graphic>
          <a:graphicData uri="http://schemas.openxmlformats.org/drawingml/2006/table">
            <a:tbl>
              <a:tblPr/>
              <a:tblGrid>
                <a:gridCol w="3601380"/>
                <a:gridCol w="3601380"/>
              </a:tblGrid>
              <a:tr h="10335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Тема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48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СУЩЕСТВИТЕЛЬНОЕ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–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5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Описание 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48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ПРИЛАГАТЕЛЬНОЕ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9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Действия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48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ГЛАГОЛ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–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9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Своё отношение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48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ФРАЗА ИЗ 4 СЛОВ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9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Новая интерпретация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048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048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СЛОВО</a:t>
                      </a:r>
                    </a:p>
                  </a:txBody>
                  <a:tcPr marL="91439" marR="9143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115616" y="3933825"/>
            <a:ext cx="3528392" cy="2303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000000"/>
                </a:solidFill>
              </a:rPr>
              <a:t>Остап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 Мужественный, цельный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 Сражается, мучается, погибает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Достойный сын своего отца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 Патриот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2555777" y="1268413"/>
            <a:ext cx="5472608" cy="2160587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000000"/>
                </a:solidFill>
              </a:rPr>
              <a:t>Грэй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2. Добрый, благородный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3.Сбегает, путешествует, любит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4. Был счастлив, сотворив чудо своими руками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rgbClr val="000000"/>
                </a:solidFill>
              </a:rPr>
              <a:t>5. Романтический герой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859338" y="3933825"/>
            <a:ext cx="4033837" cy="2303463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000000"/>
                </a:solidFill>
              </a:rPr>
              <a:t>Жилин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0000"/>
                </a:solidFill>
              </a:rPr>
              <a:t>Пленник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0000"/>
                </a:solidFill>
              </a:rPr>
              <a:t>Смелый, находчивый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0000"/>
                </a:solidFill>
              </a:rPr>
              <a:t>Работает, соображает, действует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0000"/>
                </a:solidFill>
              </a:rPr>
              <a:t>Ищет способ сбежать из плена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rgbClr val="000000"/>
                </a:solidFill>
              </a:rPr>
              <a:t>Деятель</a:t>
            </a:r>
          </a:p>
          <a:p>
            <a:pPr marL="342900" indent="-342900"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7624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СИНКВЕЙН </a:t>
            </a:r>
            <a:r>
              <a:rPr lang="ru-RU" b="1" dirty="0" smtClean="0"/>
              <a:t>(ПЯТИСТРОЧНЫЙ БЕЛЫЙ СТИХ)</a:t>
            </a:r>
            <a:endParaRPr lang="ru-RU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620688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НАПИСАНИЕ СИНКВЕЙНА </a:t>
            </a:r>
          </a:p>
          <a:p>
            <a:pPr algn="ctr"/>
            <a:r>
              <a:rPr lang="ru-RU" sz="3200" b="1" dirty="0" smtClean="0"/>
              <a:t>НА УРОКЕ БИОЛОГИИ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49289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Тараканы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Древние       маленькие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Живут   бегают    размножаются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Они обитают везде на Земле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Бессмертные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204864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Тараканы – очень древние насекомые, они жили ещё 38 921 659 лет назад.</a:t>
            </a:r>
          </a:p>
          <a:p>
            <a:pPr marL="514350" indent="-514350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Существует таракан ростом 200 мм.</a:t>
            </a:r>
          </a:p>
          <a:p>
            <a:pPr marL="514350" indent="-514350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Если рост таракана 10</a:t>
            </a:r>
            <a:r>
              <a:rPr lang="en-US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мм, то его усы могут достигать длины до 20</a:t>
            </a:r>
            <a:r>
              <a:rPr lang="en-US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мм.</a:t>
            </a:r>
          </a:p>
          <a:p>
            <a:pPr marL="514350" indent="-514350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Таракан</a:t>
            </a:r>
            <a:r>
              <a:rPr lang="en-US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прусак бегает быстрее таракана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перипланета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американа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на 44 см/с.</a:t>
            </a:r>
          </a:p>
          <a:p>
            <a:pPr marL="514350" indent="-514350">
              <a:lnSpc>
                <a:spcPct val="150000"/>
              </a:lnSpc>
              <a:buFont typeface="Garamond" pitchFamily="18" charset="0"/>
              <a:buAutoNum type="arabicPeriod"/>
            </a:pP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Таракан</a:t>
            </a:r>
            <a:r>
              <a:rPr lang="en-US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altLang="ru-RU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прусак бегает со скоростью 1080м/ч.</a:t>
            </a:r>
            <a:endParaRPr lang="ru-RU" altLang="ru-RU" sz="20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692697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ПРИЁМ «ВЕРИТЕ ЛИ ВЫ?»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1"/>
            <a:ext cx="727280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/>
              <a:t>«Бортовой </a:t>
            </a:r>
            <a:r>
              <a:rPr lang="ru-RU" altLang="ru-RU" sz="4000" b="1" dirty="0" smtClean="0"/>
              <a:t>журнал»</a:t>
            </a:r>
          </a:p>
          <a:p>
            <a:pPr algn="ctr"/>
            <a:r>
              <a:rPr lang="ru-RU" altLang="ru-RU" i="1" dirty="0" smtClean="0"/>
              <a:t>Он </a:t>
            </a:r>
            <a:r>
              <a:rPr lang="ru-RU" altLang="ru-RU" i="1" dirty="0" smtClean="0"/>
              <a:t>позволяет связать тему урока с личностными представлениями. В первой графе таблицы записывается известная информация, во второй - новая информация.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0486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i="1" dirty="0" smtClean="0">
                <a:solidFill>
                  <a:srgbClr val="0000FF"/>
                </a:solidFill>
                <a:cs typeface="Times New Roman" pitchFamily="18" charset="0"/>
              </a:rPr>
              <a:t>Тема</a:t>
            </a:r>
            <a:r>
              <a:rPr lang="ru-RU" altLang="ru-RU" sz="24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00FF"/>
                </a:solidFill>
                <a:cs typeface="Times New Roman" pitchFamily="18" charset="0"/>
              </a:rPr>
              <a:t>«</a:t>
            </a:r>
            <a:r>
              <a:rPr lang="ru-RU" altLang="ru-RU" sz="2400" b="1" i="1" dirty="0" smtClean="0">
                <a:solidFill>
                  <a:srgbClr val="0000FF"/>
                </a:solidFill>
                <a:cs typeface="Times New Roman" pitchFamily="18" charset="0"/>
              </a:rPr>
              <a:t>Среда </a:t>
            </a:r>
            <a:r>
              <a:rPr lang="ru-RU" altLang="ru-RU" sz="2400" b="1" i="1" dirty="0" smtClean="0">
                <a:solidFill>
                  <a:srgbClr val="0000FF"/>
                </a:solidFill>
                <a:cs typeface="Times New Roman" pitchFamily="18" charset="0"/>
              </a:rPr>
              <a:t>обитания живых организмов» </a:t>
            </a:r>
            <a:r>
              <a:rPr lang="ru-RU" altLang="ru-RU" sz="24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altLang="ru-RU" sz="2400" i="1" dirty="0" smtClean="0">
                <a:solidFill>
                  <a:srgbClr val="0000FF"/>
                </a:solidFill>
                <a:cs typeface="Times New Roman" pitchFamily="18" charset="0"/>
              </a:rPr>
              <a:t>5 </a:t>
            </a:r>
            <a:r>
              <a:rPr lang="ru-RU" altLang="ru-RU" sz="2400" i="1" dirty="0" smtClean="0">
                <a:solidFill>
                  <a:srgbClr val="0000FF"/>
                </a:solidFill>
                <a:cs typeface="Times New Roman" pitchFamily="18" charset="0"/>
              </a:rPr>
              <a:t>класс</a:t>
            </a:r>
            <a:endParaRPr lang="ru-RU" altLang="ru-RU" sz="2400" i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708920"/>
          <a:ext cx="6936432" cy="35672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68216"/>
                <a:gridCol w="3468216"/>
              </a:tblGrid>
              <a:tr h="67487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rgbClr val="160480"/>
                          </a:solidFill>
                        </a:rPr>
                        <a:t>Что мне известно по данной теме?</a:t>
                      </a:r>
                      <a:endParaRPr lang="ru-RU" i="1" dirty="0">
                        <a:solidFill>
                          <a:srgbClr val="16048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160480"/>
                          </a:solidFill>
                        </a:rPr>
                        <a:t>Что нового я узнал из текста?</a:t>
                      </a:r>
                      <a:endParaRPr lang="ru-RU" i="1" dirty="0">
                        <a:solidFill>
                          <a:srgbClr val="16048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4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A3E"/>
                          </a:solidFill>
                        </a:rPr>
                        <a:t>Среда обитания – место, где</a:t>
                      </a:r>
                      <a:r>
                        <a:rPr lang="ru-RU" baseline="0" dirty="0" smtClean="0">
                          <a:solidFill>
                            <a:srgbClr val="008A3E"/>
                          </a:solidFill>
                        </a:rPr>
                        <a:t> находятся живые организмы. </a:t>
                      </a:r>
                      <a:endParaRPr lang="ru-RU" dirty="0">
                        <a:solidFill>
                          <a:srgbClr val="008A3E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Выделяют 4 среды обитания: наземно-воздушная,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водная, почва, сами живые организмы.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4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A3E"/>
                          </a:solidFill>
                        </a:rPr>
                        <a:t>Живые организмы могут</a:t>
                      </a:r>
                      <a:r>
                        <a:rPr lang="ru-RU" baseline="0" dirty="0" smtClean="0">
                          <a:solidFill>
                            <a:srgbClr val="008A3E"/>
                          </a:solidFill>
                        </a:rPr>
                        <a:t> обитать в воде, почве, на суше.</a:t>
                      </a:r>
                      <a:endParaRPr lang="ru-RU" dirty="0">
                        <a:solidFill>
                          <a:srgbClr val="008A3E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Наземно-воздушная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среда – самая разнообразная среда обитания живых организмов.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41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8A3E"/>
                          </a:solidFill>
                        </a:rPr>
                        <a:t>Жизнь зародилась в воде.</a:t>
                      </a:r>
                      <a:endParaRPr lang="ru-RU" dirty="0">
                        <a:solidFill>
                          <a:srgbClr val="008A3E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Водная среда обладает высокой плотностью,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ограничивает поступление солнечного света.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ПРИЁМ </a:t>
            </a:r>
            <a:r>
              <a:rPr lang="ru-RU" sz="3200" b="1" dirty="0" smtClean="0"/>
              <a:t>«ДЕНОТАТНЫЙ ГРАФ»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 smtClean="0">
                <a:solidFill>
                  <a:srgbClr val="0000FF"/>
                </a:solidFill>
              </a:rPr>
              <a:t>(способ </a:t>
            </a:r>
            <a:r>
              <a:rPr lang="ru-RU" altLang="ru-RU" i="1" dirty="0" smtClean="0">
                <a:solidFill>
                  <a:srgbClr val="0000FF"/>
                </a:solidFill>
              </a:rPr>
              <a:t>вычленения из текста существенных признаков ключевого понятия, построение </a:t>
            </a:r>
            <a:r>
              <a:rPr lang="ru-RU" altLang="ru-RU" i="1" dirty="0" smtClean="0">
                <a:solidFill>
                  <a:srgbClr val="0000FF"/>
                </a:solidFill>
              </a:rPr>
              <a:t>ответвлений)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44824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00FF"/>
                </a:solidFill>
              </a:rPr>
              <a:t>«Значение нервной системы</a:t>
            </a:r>
            <a:r>
              <a:rPr lang="ru-RU" altLang="ru-RU" sz="2800" b="1" dirty="0" smtClean="0">
                <a:solidFill>
                  <a:srgbClr val="0000FF"/>
                </a:solidFill>
              </a:rPr>
              <a:t>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2276872"/>
            <a:ext cx="75608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14554"/>
            <a:ext cx="8215370" cy="3841733"/>
            <a:chOff x="607288" y="-815361"/>
            <a:chExt cx="7925152" cy="614398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113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  <a:latin typeface="Monotype Corsiva" pitchFamily="66" charset="0"/>
                </a:rPr>
                <a:t>Источник шаблона Сайт </a:t>
              </a:r>
              <a:r>
                <a:rPr lang="en-US" sz="2000" b="1" dirty="0" smtClean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b="1" dirty="0" smtClean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 smtClean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75656" y="764704"/>
            <a:ext cx="720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Благодарим за внимание!</a:t>
            </a:r>
            <a:endParaRPr lang="ru-RU" sz="54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357438" y="3214688"/>
            <a:ext cx="28606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357313" y="1357313"/>
            <a:ext cx="70723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Verdana" pitchFamily="34" charset="0"/>
            </a:endParaRPr>
          </a:p>
          <a:p>
            <a:pPr algn="ctr"/>
            <a:r>
              <a:rPr lang="ru-RU" sz="2400" b="1">
                <a:latin typeface="Verdana" pitchFamily="34" charset="0"/>
              </a:rPr>
              <a:t>С чего начинается понимание текста?</a:t>
            </a:r>
          </a:p>
          <a:p>
            <a:pPr algn="ctr"/>
            <a:endParaRPr lang="ru-RU" sz="2400" b="1">
              <a:latin typeface="Verdana" pitchFamily="34" charset="0"/>
            </a:endParaRPr>
          </a:p>
          <a:p>
            <a:pPr algn="ctr"/>
            <a:endParaRPr lang="ru-RU" sz="2400" b="1">
              <a:latin typeface="Verdana" pitchFamily="34" charset="0"/>
            </a:endParaRPr>
          </a:p>
          <a:p>
            <a:pPr algn="ctr"/>
            <a:endParaRPr lang="ru-RU" sz="2400" b="1">
              <a:latin typeface="Verdana" pitchFamily="34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 rot="10800000" flipV="1">
            <a:off x="1428750" y="2005013"/>
            <a:ext cx="692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  <a:p>
            <a:pPr algn="ctr"/>
            <a:endParaRPr lang="ru-RU"/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714500" y="2428875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1) </a:t>
            </a:r>
            <a:r>
              <a:rPr lang="ru-RU" sz="2400" b="1"/>
              <a:t>в художественном тексте всё значимо;</a:t>
            </a:r>
          </a:p>
          <a:p>
            <a:endParaRPr lang="ru-RU" sz="2400" b="1"/>
          </a:p>
          <a:p>
            <a:r>
              <a:rPr lang="ru-RU" sz="2400"/>
              <a:t>2)</a:t>
            </a:r>
          </a:p>
        </p:txBody>
      </p:sp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2357438" y="3357563"/>
            <a:ext cx="328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1 + 1 =2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750470" y="3679031"/>
            <a:ext cx="500062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1285875" y="4292600"/>
            <a:ext cx="714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«На склоне воздушных небес протянута шкура гепарда…»</a:t>
            </a: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 rot="10800000" flipV="1">
            <a:off x="2214563" y="4581525"/>
            <a:ext cx="478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«приращение смысла» (В. Шкловский)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8" y="500063"/>
            <a:ext cx="47148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…чтобы понимать, надо знать. </a:t>
            </a:r>
          </a:p>
          <a:p>
            <a:pPr algn="r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К. И. Чуковский «От двух до пяти»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619250" y="5300663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3) 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 rot="10800000" flipV="1">
            <a:off x="2268538" y="5311775"/>
            <a:ext cx="68643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смысл (содержание) ↔ структура (форма)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216025"/>
          </a:xfrm>
        </p:spPr>
        <p:txBody>
          <a:bodyPr/>
          <a:lstStyle/>
          <a:p>
            <a:r>
              <a:rPr lang="ru-RU" sz="2800" b="1"/>
              <a:t>Основные умения смыслового чтения:</a:t>
            </a:r>
            <a:r>
              <a:rPr lang="ru-RU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980728"/>
            <a:ext cx="7632848" cy="5688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100" dirty="0"/>
              <a:t>умение осмысливать цели чтения;</a:t>
            </a:r>
          </a:p>
          <a:p>
            <a:pPr>
              <a:lnSpc>
                <a:spcPct val="150000"/>
              </a:lnSpc>
            </a:pPr>
            <a:r>
              <a:rPr lang="ru-RU" sz="2100" dirty="0"/>
              <a:t>умение выбирать вид чтения в зависимости от его цели; </a:t>
            </a:r>
          </a:p>
          <a:p>
            <a:pPr>
              <a:lnSpc>
                <a:spcPct val="150000"/>
              </a:lnSpc>
            </a:pPr>
            <a:r>
              <a:rPr lang="ru-RU" sz="2100" dirty="0"/>
              <a:t>умение извлекать необходимую информацию из прослушанных текстов различных жанров; </a:t>
            </a:r>
          </a:p>
          <a:p>
            <a:pPr>
              <a:lnSpc>
                <a:spcPct val="150000"/>
              </a:lnSpc>
            </a:pPr>
            <a:r>
              <a:rPr lang="ru-RU" sz="2100" dirty="0"/>
              <a:t>умение определять основную и второстепенную информацию; </a:t>
            </a:r>
          </a:p>
          <a:p>
            <a:pPr>
              <a:lnSpc>
                <a:spcPct val="150000"/>
              </a:lnSpc>
            </a:pPr>
            <a:r>
              <a:rPr lang="ru-RU" sz="2100" dirty="0"/>
              <a:t>умение свободно ориентироваться и воспринимать тексты художественного, научного, публицистического и официально - делового стилей;</a:t>
            </a:r>
          </a:p>
          <a:p>
            <a:pPr>
              <a:lnSpc>
                <a:spcPct val="150000"/>
              </a:lnSpc>
            </a:pPr>
            <a:r>
              <a:rPr lang="ru-RU" sz="2100" dirty="0"/>
              <a:t>умение понимать и адекватно оценивать языковые средства массовой информации.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39952" y="692696"/>
            <a:ext cx="460851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836712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СТРАТЕГИЯ СМЫСЛОВОГО ЧТЕНИЯ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2132856"/>
            <a:ext cx="4032448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3573016"/>
            <a:ext cx="4032448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5157192"/>
            <a:ext cx="410445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213285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ПОИСК ИНФОРМАЦИИ </a:t>
            </a:r>
            <a:br>
              <a:rPr lang="ru-RU" sz="2400" b="1" dirty="0" smtClean="0"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latin typeface="+mj-lt"/>
                <a:cs typeface="Times New Roman" pitchFamily="18" charset="0"/>
              </a:rPr>
              <a:t>И ПОНИМАНИЕ ПРОЧИТАННОГО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64502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ПРЕОБРАЗОВАНИЕ И ИТЕРПРЕТАЦИЯ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544522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ОЦЕНКА ИНФОРМАЦИИ</a:t>
            </a:r>
            <a:endParaRPr lang="ru-RU" sz="24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092280" y="1628800"/>
            <a:ext cx="0" cy="936104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508104" y="256490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92280" y="2564904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508104" y="393305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2280" y="393305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6" idx="3"/>
          </p:cNvCxnSpPr>
          <p:nvPr/>
        </p:nvCxnSpPr>
        <p:spPr>
          <a:xfrm flipH="1">
            <a:off x="5580112" y="566124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704856" cy="6300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500" b="1" dirty="0"/>
              <a:t/>
            </a:r>
            <a:br>
              <a:rPr lang="ru-RU" sz="1500" b="1" dirty="0"/>
            </a:br>
            <a:r>
              <a:rPr lang="ru-RU" sz="1800" b="1" u="sng" dirty="0"/>
              <a:t>Проблема 1:</a:t>
            </a:r>
            <a:br>
              <a:rPr lang="ru-RU" sz="1800" b="1" u="sng" dirty="0"/>
            </a:br>
            <a:r>
              <a:rPr lang="ru-RU" sz="1800" b="1" dirty="0"/>
              <a:t>Непонимание обучающимися формулировок заданий к текстам при выполнении самостоятельной работы.</a:t>
            </a:r>
            <a:br>
              <a:rPr lang="ru-RU" sz="1800" b="1" dirty="0"/>
            </a:br>
            <a:r>
              <a:rPr lang="ru-RU" sz="1800" b="1" u="sng" dirty="0"/>
              <a:t>Проблема 2:</a:t>
            </a:r>
            <a:r>
              <a:rPr lang="ru-RU" sz="1800" u="sng" dirty="0"/>
              <a:t/>
            </a:r>
            <a:br>
              <a:rPr lang="ru-RU" sz="1800" u="sng" dirty="0"/>
            </a:br>
            <a:r>
              <a:rPr lang="ru-RU" sz="1800" b="1" dirty="0"/>
              <a:t>Ограничение самостоятельной работы.</a:t>
            </a:r>
            <a:br>
              <a:rPr lang="ru-RU" sz="1800" b="1" dirty="0"/>
            </a:br>
            <a:r>
              <a:rPr lang="ru-RU" sz="1800" b="1" u="sng" dirty="0"/>
              <a:t>Проблема 3:</a:t>
            </a:r>
            <a:br>
              <a:rPr lang="ru-RU" sz="1800" b="1" u="sng" dirty="0"/>
            </a:br>
            <a:r>
              <a:rPr lang="ru-RU" sz="1800" b="1" dirty="0"/>
              <a:t>Использование лишь традиционных технологий и методов обучения. </a:t>
            </a:r>
            <a:br>
              <a:rPr lang="ru-RU" sz="1800" b="1" dirty="0"/>
            </a:br>
            <a:r>
              <a:rPr lang="ru-RU" sz="1800" b="1" u="sng" dirty="0"/>
              <a:t>Проблема 4:</a:t>
            </a:r>
            <a:br>
              <a:rPr lang="ru-RU" sz="1800" b="1" u="sng" dirty="0"/>
            </a:br>
            <a:r>
              <a:rPr lang="ru-RU" sz="1800" b="1" dirty="0"/>
              <a:t>Узкий круг чтения обучающихся.</a:t>
            </a:r>
            <a:br>
              <a:rPr lang="ru-RU" sz="1800" b="1" dirty="0"/>
            </a:br>
            <a:r>
              <a:rPr lang="ru-RU" sz="1800" b="1" u="sng" dirty="0"/>
              <a:t>Проблема 5:</a:t>
            </a:r>
            <a:br>
              <a:rPr lang="ru-RU" sz="1800" b="1" u="sng" dirty="0"/>
            </a:br>
            <a:r>
              <a:rPr lang="ru-RU" sz="1800" b="1" dirty="0"/>
              <a:t>Низкий уровень читательской культуры родителей обучающихся.</a:t>
            </a:r>
            <a:br>
              <a:rPr lang="ru-RU" sz="1800" b="1" dirty="0"/>
            </a:br>
            <a:r>
              <a:rPr lang="ru-RU" sz="1800" b="1" u="sng" dirty="0"/>
              <a:t>Проблема 6:</a:t>
            </a:r>
            <a:br>
              <a:rPr lang="ru-RU" sz="1800" b="1" u="sng" dirty="0"/>
            </a:br>
            <a:r>
              <a:rPr lang="ru-RU" sz="1800" b="1" dirty="0"/>
              <a:t>Незнание или непонимание учителем психологических составляющих смыслового чтения. </a:t>
            </a:r>
            <a:br>
              <a:rPr lang="ru-RU" sz="1800" b="1" dirty="0"/>
            </a:b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76328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447540"/>
          <a:ext cx="7489825" cy="5861780"/>
        </p:xfrm>
        <a:graphic>
          <a:graphicData uri="http://schemas.openxmlformats.org/drawingml/2006/table">
            <a:tbl>
              <a:tblPr/>
              <a:tblGrid>
                <a:gridCol w="3744913"/>
                <a:gridCol w="3744912"/>
              </a:tblGrid>
              <a:tr h="12098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Тонкие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вопросы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Толстые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9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Кто...?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Что...?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Когда...?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Как звать...?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Было ли...?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0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Дайте три объяснения, почему...?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Объясните, почему...?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Почему, вы думаете...?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чём различие ...?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Предположите, что будет, если 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Согласны ли вы ...?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Верно ли ...?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9928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1122</Words>
  <Application>Microsoft Office PowerPoint</Application>
  <PresentationFormat>Экран (4:3)</PresentationFormat>
  <Paragraphs>258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 </vt:lpstr>
      <vt:lpstr>Слайд 3</vt:lpstr>
      <vt:lpstr>Основные умения смыслового чтения: </vt:lpstr>
      <vt:lpstr>Слайд 5</vt:lpstr>
      <vt:lpstr> Проблема 1: Непонимание обучающимися формулировок заданий к текстам при выполнении самостоятельной работы. Проблема 2: Ограничение самостоятельной работы. Проблема 3: Использование лишь традиционных технологий и методов обучения.  Проблема 4: Узкий круг чтения обучающихся. Проблема 5: Низкий уровень читательской культуры родителей обучающихся. Проблема 6: Незнание или непонимание учителем психологических составляющих смыслового чтения.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</cp:lastModifiedBy>
  <cp:revision>22</cp:revision>
  <dcterms:created xsi:type="dcterms:W3CDTF">2014-11-22T17:16:34Z</dcterms:created>
  <dcterms:modified xsi:type="dcterms:W3CDTF">2017-11-18T05:30:40Z</dcterms:modified>
</cp:coreProperties>
</file>